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57" r:id="rId4"/>
    <p:sldId id="258" r:id="rId5"/>
    <p:sldId id="259" r:id="rId6"/>
    <p:sldId id="260"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486"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1E1F8463-587D-48F8-9B03-776502D8FB4F}" type="datetimeFigureOut">
              <a:rPr lang="en-US" smtClean="0"/>
              <a:t>3/27/2012</a:t>
            </a:fld>
            <a:endParaRPr lang="en-US"/>
          </a:p>
        </p:txBody>
      </p:sp>
      <p:sp>
        <p:nvSpPr>
          <p:cNvPr id="16" name="Slide Number Placeholder 15"/>
          <p:cNvSpPr>
            <a:spLocks noGrp="1"/>
          </p:cNvSpPr>
          <p:nvPr>
            <p:ph type="sldNum" sz="quarter" idx="11"/>
          </p:nvPr>
        </p:nvSpPr>
        <p:spPr/>
        <p:txBody>
          <a:bodyPr/>
          <a:lstStyle/>
          <a:p>
            <a:fld id="{2D113DD6-D070-497C-9790-BCD1A006A09D}"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p14:dur="10" advClick="0" advTm="4000">
        <p:pull/>
      </p:transition>
    </mc:Choice>
    <mc:Fallback>
      <p:transition advClick="0" advTm="4000">
        <p:pull/>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1F8463-587D-48F8-9B03-776502D8FB4F}" type="datetimeFigureOut">
              <a:rPr lang="en-US" smtClean="0"/>
              <a:t>3/27/2012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13DD6-D070-497C-9790-BCD1A006A09D}"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p14:dur="10" advClick="0" advTm="4000">
        <p:pull/>
      </p:transition>
    </mc:Choice>
    <mc:Fallback>
      <p:transition advClick="0" advTm="4000">
        <p:pull/>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1F8463-587D-48F8-9B03-776502D8FB4F}" type="datetimeFigureOut">
              <a:rPr lang="en-US" smtClean="0"/>
              <a:t>3/27/2012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13DD6-D070-497C-9790-BCD1A006A09D}"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p14:dur="10" advClick="0" advTm="4000">
        <p:pull/>
      </p:transition>
    </mc:Choice>
    <mc:Fallback>
      <p:transition advClick="0" advTm="4000">
        <p:pull/>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E1F8463-587D-48F8-9B03-776502D8FB4F}" type="datetimeFigureOut">
              <a:rPr lang="en-US" smtClean="0"/>
              <a:t>3/27/2012</a:t>
            </a:fld>
            <a:endParaRPr lang="en-US"/>
          </a:p>
        </p:txBody>
      </p:sp>
      <p:sp>
        <p:nvSpPr>
          <p:cNvPr id="15" name="Slide Number Placeholder 14"/>
          <p:cNvSpPr>
            <a:spLocks noGrp="1"/>
          </p:cNvSpPr>
          <p:nvPr>
            <p:ph type="sldNum" sz="quarter" idx="11"/>
          </p:nvPr>
        </p:nvSpPr>
        <p:spPr/>
        <p:txBody>
          <a:bodyPr/>
          <a:lstStyle/>
          <a:p>
            <a:fld id="{2D113DD6-D070-497C-9790-BCD1A006A09D}"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p14:dur="10" advClick="0" advTm="4000">
        <p:pull/>
      </p:transition>
    </mc:Choice>
    <mc:Fallback>
      <p:transition advClick="0" advTm="4000">
        <p:pull/>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1E1F8463-587D-48F8-9B03-776502D8FB4F}" type="datetimeFigureOut">
              <a:rPr lang="en-US" smtClean="0"/>
              <a:t>3/27/2012</a:t>
            </a:fld>
            <a:endParaRPr lang="en-US"/>
          </a:p>
        </p:txBody>
      </p:sp>
      <p:sp>
        <p:nvSpPr>
          <p:cNvPr id="13" name="Slide Number Placeholder 12"/>
          <p:cNvSpPr>
            <a:spLocks noGrp="1"/>
          </p:cNvSpPr>
          <p:nvPr>
            <p:ph type="sldNum" sz="quarter" idx="11"/>
          </p:nvPr>
        </p:nvSpPr>
        <p:spPr/>
        <p:txBody>
          <a:bodyPr/>
          <a:lstStyle/>
          <a:p>
            <a:fld id="{2D113DD6-D070-497C-9790-BCD1A006A09D}"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mc:AlternateContent xmlns:mc="http://schemas.openxmlformats.org/markup-compatibility/2006">
    <mc:Choice xmlns:p14="http://schemas.microsoft.com/office/powerpoint/2010/main" Requires="p14">
      <p:transition p14:dur="10" advClick="0" advTm="4000">
        <p:pull/>
      </p:transition>
    </mc:Choice>
    <mc:Fallback>
      <p:transition advClick="0" advTm="4000">
        <p:pull/>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1E1F8463-587D-48F8-9B03-776502D8FB4F}" type="datetimeFigureOut">
              <a:rPr lang="en-US" smtClean="0"/>
              <a:t>3/27/2012</a:t>
            </a:fld>
            <a:endParaRPr lang="en-US"/>
          </a:p>
        </p:txBody>
      </p:sp>
      <p:sp>
        <p:nvSpPr>
          <p:cNvPr id="9" name="Slide Number Placeholder 8"/>
          <p:cNvSpPr>
            <a:spLocks noGrp="1"/>
          </p:cNvSpPr>
          <p:nvPr>
            <p:ph type="sldNum" sz="quarter" idx="11"/>
          </p:nvPr>
        </p:nvSpPr>
        <p:spPr/>
        <p:txBody>
          <a:bodyPr/>
          <a:lstStyle/>
          <a:p>
            <a:fld id="{2D113DD6-D070-497C-9790-BCD1A006A09D}"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mc:Choice xmlns:p14="http://schemas.microsoft.com/office/powerpoint/2010/main" Requires="p14">
      <p:transition p14:dur="10" advClick="0" advTm="4000">
        <p:pull/>
      </p:transition>
    </mc:Choice>
    <mc:Fallback>
      <p:transition advClick="0" advTm="4000">
        <p:pull/>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1E1F8463-587D-48F8-9B03-776502D8FB4F}" type="datetimeFigureOut">
              <a:rPr lang="en-US" smtClean="0"/>
              <a:t>3/27/2012</a:t>
            </a:fld>
            <a:endParaRPr lang="en-US"/>
          </a:p>
        </p:txBody>
      </p:sp>
      <p:sp>
        <p:nvSpPr>
          <p:cNvPr id="15" name="Slide Number Placeholder 14"/>
          <p:cNvSpPr>
            <a:spLocks noGrp="1"/>
          </p:cNvSpPr>
          <p:nvPr>
            <p:ph type="sldNum" sz="quarter" idx="11"/>
          </p:nvPr>
        </p:nvSpPr>
        <p:spPr/>
        <p:txBody>
          <a:bodyPr/>
          <a:lstStyle/>
          <a:p>
            <a:fld id="{2D113DD6-D070-497C-9790-BCD1A006A09D}"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p14:dur="10" advClick="0" advTm="4000">
        <p:pull/>
      </p:transition>
    </mc:Choice>
    <mc:Fallback>
      <p:transition advClick="0" advTm="4000">
        <p:pull/>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1E1F8463-587D-48F8-9B03-776502D8FB4F}" type="datetimeFigureOut">
              <a:rPr lang="en-US" smtClean="0"/>
              <a:t>3/27/2012</a:t>
            </a:fld>
            <a:endParaRPr lang="en-US"/>
          </a:p>
        </p:txBody>
      </p:sp>
      <p:sp>
        <p:nvSpPr>
          <p:cNvPr id="8" name="Slide Number Placeholder 7"/>
          <p:cNvSpPr>
            <a:spLocks noGrp="1"/>
          </p:cNvSpPr>
          <p:nvPr>
            <p:ph type="sldNum" sz="quarter" idx="11"/>
          </p:nvPr>
        </p:nvSpPr>
        <p:spPr/>
        <p:txBody>
          <a:bodyPr/>
          <a:lstStyle/>
          <a:p>
            <a:fld id="{2D113DD6-D070-497C-9790-BCD1A006A09D}"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p14:dur="10" advClick="0" advTm="4000">
        <p:pull/>
      </p:transition>
    </mc:Choice>
    <mc:Fallback>
      <p:transition advClick="0" advTm="4000">
        <p:pull/>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E1F8463-587D-48F8-9B03-776502D8FB4F}" type="datetimeFigureOut">
              <a:rPr lang="en-US" smtClean="0"/>
              <a:t>3/27/2012</a:t>
            </a:fld>
            <a:endParaRPr lang="en-US"/>
          </a:p>
        </p:txBody>
      </p:sp>
      <p:sp>
        <p:nvSpPr>
          <p:cNvPr id="6" name="Slide Number Placeholder 5"/>
          <p:cNvSpPr>
            <a:spLocks noGrp="1"/>
          </p:cNvSpPr>
          <p:nvPr>
            <p:ph type="sldNum" sz="quarter" idx="11"/>
          </p:nvPr>
        </p:nvSpPr>
        <p:spPr/>
        <p:txBody>
          <a:bodyPr/>
          <a:lstStyle/>
          <a:p>
            <a:fld id="{2D113DD6-D070-497C-9790-BCD1A006A09D}"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p14:dur="10" advClick="0" advTm="4000">
        <p:pull/>
      </p:transition>
    </mc:Choice>
    <mc:Fallback>
      <p:transition advClick="0" advTm="4000">
        <p:pull/>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1E1F8463-587D-48F8-9B03-776502D8FB4F}" type="datetimeFigureOut">
              <a:rPr lang="en-US" smtClean="0"/>
              <a:t>3/27/2012</a:t>
            </a:fld>
            <a:endParaRPr lang="en-US"/>
          </a:p>
        </p:txBody>
      </p:sp>
      <p:sp>
        <p:nvSpPr>
          <p:cNvPr id="16" name="Slide Number Placeholder 15"/>
          <p:cNvSpPr>
            <a:spLocks noGrp="1"/>
          </p:cNvSpPr>
          <p:nvPr>
            <p:ph type="sldNum" sz="quarter" idx="11"/>
          </p:nvPr>
        </p:nvSpPr>
        <p:spPr/>
        <p:txBody>
          <a:bodyPr/>
          <a:lstStyle/>
          <a:p>
            <a:fld id="{2D113DD6-D070-497C-9790-BCD1A006A09D}"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mc:AlternateContent xmlns:mc="http://schemas.openxmlformats.org/markup-compatibility/2006">
    <mc:Choice xmlns:p14="http://schemas.microsoft.com/office/powerpoint/2010/main" Requires="p14">
      <p:transition p14:dur="10" advClick="0" advTm="4000">
        <p:pull/>
      </p:transition>
    </mc:Choice>
    <mc:Fallback>
      <p:transition advClick="0" advTm="4000">
        <p:pull/>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1E1F8463-587D-48F8-9B03-776502D8FB4F}" type="datetimeFigureOut">
              <a:rPr lang="en-US" smtClean="0"/>
              <a:t>3/27/2012</a:t>
            </a:fld>
            <a:endParaRPr lang="en-US"/>
          </a:p>
        </p:txBody>
      </p:sp>
      <p:sp>
        <p:nvSpPr>
          <p:cNvPr id="14" name="Slide Number Placeholder 13"/>
          <p:cNvSpPr>
            <a:spLocks noGrp="1"/>
          </p:cNvSpPr>
          <p:nvPr>
            <p:ph type="sldNum" sz="quarter" idx="11"/>
          </p:nvPr>
        </p:nvSpPr>
        <p:spPr/>
        <p:txBody>
          <a:bodyPr/>
          <a:lstStyle/>
          <a:p>
            <a:fld id="{2D113DD6-D070-497C-9790-BCD1A006A09D}"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p14:dur="10" advClick="0" advTm="4000">
        <p:pull/>
      </p:transition>
    </mc:Choice>
    <mc:Fallback>
      <p:transition advClick="0" advTm="4000">
        <p:pull/>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1E1F8463-587D-48F8-9B03-776502D8FB4F}" type="datetimeFigureOut">
              <a:rPr lang="en-US" smtClean="0"/>
              <a:t>3/27/2012</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2D113DD6-D070-497C-9790-BCD1A006A09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p14:dur="10" advClick="0" advTm="4000">
        <p:pull/>
      </p:transition>
    </mc:Choice>
    <mc:Fallback>
      <p:transition advClick="0" advTm="4000">
        <p:pull/>
      </p:transition>
    </mc:Fallback>
  </mc:AlternateConten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Christopher Norton</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Communications 1120.001</a:t>
            </a:r>
          </a:p>
          <a:p>
            <a:r>
              <a:rPr lang="en-US" dirty="0" smtClean="0"/>
              <a:t>Spring 2012</a:t>
            </a:r>
            <a:endParaRPr lang="en-US" dirty="0"/>
          </a:p>
        </p:txBody>
      </p:sp>
    </p:spTree>
    <p:extLst>
      <p:ext uri="{BB962C8B-B14F-4D97-AF65-F5344CB8AC3E}">
        <p14:creationId xmlns:p14="http://schemas.microsoft.com/office/powerpoint/2010/main" val="4131343992"/>
      </p:ext>
    </p:extLst>
  </p:cSld>
  <p:clrMapOvr>
    <a:masterClrMapping/>
  </p:clrMapOvr>
  <mc:AlternateContent xmlns:mc="http://schemas.openxmlformats.org/markup-compatibility/2006">
    <mc:Choice xmlns:p14="http://schemas.microsoft.com/office/powerpoint/2010/main" Requires="p14">
      <p:transition p14:dur="10" advClick="0">
        <p:pull/>
      </p:transition>
    </mc:Choice>
    <mc:Fallback>
      <p:transition advClick="0">
        <p:pull/>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5033075"/>
            <a:ext cx="8001000" cy="1477328"/>
          </a:xfrm>
          <a:prstGeom prst="rect">
            <a:avLst/>
          </a:prstGeom>
        </p:spPr>
        <p:txBody>
          <a:bodyPr wrap="square">
            <a:spAutoFit/>
          </a:bodyPr>
          <a:lstStyle/>
          <a:p>
            <a:pPr lvl="0"/>
            <a:r>
              <a:rPr lang="en-US" dirty="0" smtClean="0"/>
              <a:t>Hi!  My </a:t>
            </a:r>
            <a:r>
              <a:rPr lang="en-US" dirty="0"/>
              <a:t>name is Christopher </a:t>
            </a:r>
            <a:r>
              <a:rPr lang="en-US" dirty="0" smtClean="0"/>
              <a:t>Norton </a:t>
            </a:r>
            <a:r>
              <a:rPr lang="en-US" dirty="0"/>
              <a:t>and I make things happen. </a:t>
            </a:r>
          </a:p>
          <a:p>
            <a:pPr lvl="0"/>
            <a:r>
              <a:rPr lang="en-US" dirty="0"/>
              <a:t>I am a very driven individual that has made the most of every employment opportunity that I have had. I believe that it really doesn’t matter what job you have, satisfaction </a:t>
            </a:r>
            <a:r>
              <a:rPr lang="en-US" dirty="0" smtClean="0"/>
              <a:t>can </a:t>
            </a:r>
            <a:r>
              <a:rPr lang="en-US" dirty="0"/>
              <a:t>be found in doing a job well and to the best of your ability</a:t>
            </a:r>
            <a:r>
              <a:rPr lang="en-US" dirty="0" smtClean="0"/>
              <a:t>.</a:t>
            </a:r>
            <a:endParaRPr lang="en-US" dirty="0"/>
          </a:p>
        </p:txBody>
      </p:sp>
      <p:sp>
        <p:nvSpPr>
          <p:cNvPr id="5" name="TextBox 4"/>
          <p:cNvSpPr txBox="1"/>
          <p:nvPr/>
        </p:nvSpPr>
        <p:spPr>
          <a:xfrm>
            <a:off x="5486400" y="914400"/>
            <a:ext cx="2819399" cy="2308324"/>
          </a:xfrm>
          <a:prstGeom prst="rect">
            <a:avLst/>
          </a:prstGeom>
          <a:noFill/>
        </p:spPr>
        <p:txBody>
          <a:bodyPr wrap="square" rtlCol="0">
            <a:spAutoFit/>
          </a:bodyPr>
          <a:lstStyle/>
          <a:p>
            <a:pPr lvl="0"/>
            <a:r>
              <a:rPr lang="en-US" dirty="0">
                <a:latin typeface="Aharoni" pitchFamily="2" charset="-79"/>
                <a:cs typeface="Aharoni" pitchFamily="2" charset="-79"/>
              </a:rPr>
              <a:t>“Exert your talents, and distinguish yourself, and don't think of retiring from the world, until the world will be sorry that you retire.” </a:t>
            </a:r>
            <a:endParaRPr lang="en-US" dirty="0" smtClean="0">
              <a:latin typeface="Aharoni" pitchFamily="2" charset="-79"/>
              <a:cs typeface="Aharoni" pitchFamily="2" charset="-79"/>
            </a:endParaRPr>
          </a:p>
          <a:p>
            <a:pPr lvl="0"/>
            <a:endParaRPr lang="en-US" dirty="0">
              <a:latin typeface="Aharoni" pitchFamily="2" charset="-79"/>
              <a:cs typeface="Aharoni" pitchFamily="2" charset="-79"/>
            </a:endParaRPr>
          </a:p>
          <a:p>
            <a:pPr lvl="0"/>
            <a:r>
              <a:rPr lang="en-US" dirty="0" smtClean="0">
                <a:latin typeface="Aharoni" pitchFamily="2" charset="-79"/>
                <a:cs typeface="Aharoni" pitchFamily="2" charset="-79"/>
              </a:rPr>
              <a:t>-</a:t>
            </a:r>
            <a:r>
              <a:rPr lang="en-US" dirty="0">
                <a:latin typeface="Aharoni" pitchFamily="2" charset="-79"/>
                <a:cs typeface="Aharoni" pitchFamily="2" charset="-79"/>
              </a:rPr>
              <a:t>Samuel Johnson</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43639" t="28981" r="42347" b="41053"/>
          <a:stretch/>
        </p:blipFill>
        <p:spPr>
          <a:xfrm>
            <a:off x="1728651" y="457200"/>
            <a:ext cx="2781300" cy="4460487"/>
          </a:xfrm>
          <a:prstGeom prst="rect">
            <a:avLst/>
          </a:prstGeom>
          <a:noFill/>
          <a:effectLst>
            <a:glow rad="127000">
              <a:schemeClr val="accent1">
                <a:alpha val="1000"/>
              </a:schemeClr>
            </a:glow>
          </a:effectLst>
        </p:spPr>
      </p:pic>
    </p:spTree>
    <p:extLst>
      <p:ext uri="{BB962C8B-B14F-4D97-AF65-F5344CB8AC3E}">
        <p14:creationId xmlns:p14="http://schemas.microsoft.com/office/powerpoint/2010/main" val="51522174"/>
      </p:ext>
    </p:extLst>
  </p:cSld>
  <p:clrMapOvr>
    <a:masterClrMapping/>
  </p:clrMapOvr>
  <mc:AlternateContent xmlns:mc="http://schemas.openxmlformats.org/markup-compatibility/2006">
    <mc:Choice xmlns:p14="http://schemas.microsoft.com/office/powerpoint/2010/main" Requires="p14">
      <p:transition p14:dur="10">
        <p:pull/>
      </p:transition>
    </mc:Choice>
    <mc:Fallback>
      <p:transition>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3000"/>
                                        <p:tgtEl>
                                          <p:spTgt spid="3"/>
                                        </p:tgtEl>
                                      </p:cBhvr>
                                    </p:animEffect>
                                  </p:childTnLst>
                                </p:cTn>
                              </p:par>
                            </p:childTnLst>
                          </p:cTn>
                        </p:par>
                        <p:par>
                          <p:cTn id="14" fill="hold">
                            <p:stCondLst>
                              <p:cond delay="4000"/>
                            </p:stCondLst>
                            <p:childTnLst>
                              <p:par>
                                <p:cTn id="15" presetID="45"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3000"/>
                                        <p:tgtEl>
                                          <p:spTgt spid="5"/>
                                        </p:tgtEl>
                                      </p:cBhvr>
                                    </p:animEffect>
                                    <p:anim calcmode="lin" valueType="num">
                                      <p:cBhvr>
                                        <p:cTn id="18" dur="3000" fill="hold"/>
                                        <p:tgtEl>
                                          <p:spTgt spid="5"/>
                                        </p:tgtEl>
                                        <p:attrNameLst>
                                          <p:attrName>ppt_w</p:attrName>
                                        </p:attrNameLst>
                                      </p:cBhvr>
                                      <p:tavLst>
                                        <p:tav tm="0" fmla="#ppt_w*sin(2.5*pi*$)">
                                          <p:val>
                                            <p:fltVal val="0"/>
                                          </p:val>
                                        </p:tav>
                                        <p:tav tm="100000">
                                          <p:val>
                                            <p:fltVal val="1"/>
                                          </p:val>
                                        </p:tav>
                                      </p:tavLst>
                                    </p:anim>
                                    <p:anim calcmode="lin" valueType="num">
                                      <p:cBhvr>
                                        <p:cTn id="19" dur="3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7543800" cy="914400"/>
          </a:xfrm>
        </p:spPr>
        <p:txBody>
          <a:bodyPr/>
          <a:lstStyle/>
          <a:p>
            <a:pPr algn="ctr"/>
            <a:r>
              <a:rPr lang="en-US" dirty="0" smtClean="0"/>
              <a:t>Driven…</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00600" y="1415714"/>
            <a:ext cx="3276600" cy="49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82958" y="1371600"/>
            <a:ext cx="3631842" cy="5257800"/>
          </a:xfrm>
          <a:prstGeom prst="rect">
            <a:avLst/>
          </a:prstGeom>
        </p:spPr>
        <p:txBody>
          <a:bodyPr wrap="square">
            <a:normAutofit fontScale="92500" lnSpcReduction="20000"/>
          </a:bodyPr>
          <a:lstStyle/>
          <a:p>
            <a:pPr marL="285750" indent="-285750">
              <a:buFont typeface="Wingdings" pitchFamily="2" charset="2"/>
              <a:buChar char="v"/>
            </a:pPr>
            <a:endParaRPr lang="en-US" dirty="0" smtClean="0"/>
          </a:p>
          <a:p>
            <a:pPr marL="285750" indent="-285750">
              <a:buFont typeface="Wingdings" pitchFamily="2" charset="2"/>
              <a:buChar char="v"/>
            </a:pPr>
            <a:r>
              <a:rPr lang="en-US" dirty="0" smtClean="0"/>
              <a:t>I enjoy competing in team sports. By being a member of a team you learn teamwork , drive, and competition.</a:t>
            </a:r>
          </a:p>
          <a:p>
            <a:pPr marL="285750" indent="-285750">
              <a:buFont typeface="Wingdings" pitchFamily="2" charset="2"/>
              <a:buChar char="v"/>
            </a:pPr>
            <a:endParaRPr lang="en-US" dirty="0"/>
          </a:p>
          <a:p>
            <a:pPr marL="285750" indent="-285750">
              <a:buFont typeface="Wingdings" pitchFamily="2" charset="2"/>
              <a:buChar char="v"/>
            </a:pPr>
            <a:r>
              <a:rPr lang="en-US" dirty="0" smtClean="0"/>
              <a:t> </a:t>
            </a:r>
            <a:r>
              <a:rPr lang="en-US" dirty="0" smtClean="0"/>
              <a:t>I </a:t>
            </a:r>
            <a:r>
              <a:rPr lang="en-US" dirty="0"/>
              <a:t>am </a:t>
            </a:r>
            <a:r>
              <a:rPr lang="en-US" dirty="0" smtClean="0"/>
              <a:t>extremely competitive </a:t>
            </a:r>
            <a:r>
              <a:rPr lang="en-US" dirty="0"/>
              <a:t>and driven to succeed. </a:t>
            </a:r>
          </a:p>
          <a:p>
            <a:pPr marL="285750" indent="-285750">
              <a:buFont typeface="Wingdings" pitchFamily="2" charset="2"/>
              <a:buChar char="v"/>
            </a:pPr>
            <a:endParaRPr lang="en-US" dirty="0" smtClean="0"/>
          </a:p>
          <a:p>
            <a:pPr marL="285750" indent="-285750">
              <a:buFont typeface="Wingdings" pitchFamily="2" charset="2"/>
              <a:buChar char="v"/>
            </a:pPr>
            <a:r>
              <a:rPr lang="en-US" dirty="0"/>
              <a:t>Whether it is competing with a fellow employee or with myself, I find that in order to progress you need to stretch yourself to do better. </a:t>
            </a:r>
          </a:p>
          <a:p>
            <a:pPr marL="285750" indent="-285750">
              <a:buFont typeface="Wingdings" pitchFamily="2" charset="2"/>
              <a:buChar char="v"/>
            </a:pPr>
            <a:endParaRPr lang="en-US" dirty="0" smtClean="0"/>
          </a:p>
          <a:p>
            <a:pPr marL="285750" indent="-285750">
              <a:buFont typeface="Wingdings" pitchFamily="2" charset="2"/>
              <a:buChar char="v"/>
            </a:pPr>
            <a:r>
              <a:rPr lang="en-US" dirty="0"/>
              <a:t>I am constantly looking for better ways to make the industry in which I work more productive and profitable. Whether it is through better sequencing or major routing changes, I have helped increase productivity for the companies I have worked for. </a:t>
            </a:r>
          </a:p>
          <a:p>
            <a:pPr marL="285750" indent="-285750">
              <a:buFont typeface="Wingdings" pitchFamily="2" charset="2"/>
              <a:buChar char="Ì"/>
            </a:pPr>
            <a:endParaRPr lang="en-US" dirty="0" smtClean="0"/>
          </a:p>
        </p:txBody>
      </p:sp>
    </p:spTree>
    <p:extLst>
      <p:ext uri="{BB962C8B-B14F-4D97-AF65-F5344CB8AC3E}">
        <p14:creationId xmlns:p14="http://schemas.microsoft.com/office/powerpoint/2010/main" val="1741275966"/>
      </p:ext>
    </p:extLst>
  </p:cSld>
  <p:clrMapOvr>
    <a:masterClrMapping/>
  </p:clrMapOvr>
  <mc:AlternateContent xmlns:mc="http://schemas.openxmlformats.org/markup-compatibility/2006">
    <mc:Choice xmlns:p14="http://schemas.microsoft.com/office/powerpoint/2010/main" Requires="p14">
      <p:transition p14:dur="10">
        <p:pull/>
      </p:transition>
    </mc:Choice>
    <mc:Fallback>
      <p:transition>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par>
                          <p:cTn id="8" fill="hold">
                            <p:stCondLst>
                              <p:cond delay="2000"/>
                            </p:stCondLst>
                            <p:childTnLst>
                              <p:par>
                                <p:cTn id="9" presetID="14" presetClass="entr" presetSubtype="10" fill="hold" nodeType="afterEffect">
                                  <p:stCondLst>
                                    <p:cond delay="200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1" dur="1000"/>
                                        <p:tgtEl>
                                          <p:spTgt spid="7">
                                            <p:txEl>
                                              <p:pRg st="1" end="1"/>
                                            </p:txEl>
                                          </p:spTgt>
                                        </p:tgtEl>
                                      </p:cBhvr>
                                    </p:animEffect>
                                  </p:childTnLst>
                                </p:cTn>
                              </p:par>
                            </p:childTnLst>
                          </p:cTn>
                        </p:par>
                        <p:par>
                          <p:cTn id="12" fill="hold">
                            <p:stCondLst>
                              <p:cond delay="5000"/>
                            </p:stCondLst>
                            <p:childTnLst>
                              <p:par>
                                <p:cTn id="13" presetID="14" presetClass="entr" presetSubtype="10" fill="hold" nodeType="afterEffect">
                                  <p:stCondLst>
                                    <p:cond delay="200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randombar(horizontal)">
                                      <p:cBhvr>
                                        <p:cTn id="15" dur="1000"/>
                                        <p:tgtEl>
                                          <p:spTgt spid="7">
                                            <p:txEl>
                                              <p:pRg st="3" end="3"/>
                                            </p:txEl>
                                          </p:spTgt>
                                        </p:tgtEl>
                                      </p:cBhvr>
                                    </p:animEffect>
                                  </p:childTnLst>
                                </p:cTn>
                              </p:par>
                            </p:childTnLst>
                          </p:cTn>
                        </p:par>
                        <p:par>
                          <p:cTn id="16" fill="hold">
                            <p:stCondLst>
                              <p:cond delay="8000"/>
                            </p:stCondLst>
                            <p:childTnLst>
                              <p:par>
                                <p:cTn id="17" presetID="14" presetClass="entr" presetSubtype="10" fill="hold" nodeType="afterEffect">
                                  <p:stCondLst>
                                    <p:cond delay="2000"/>
                                  </p:stCondLst>
                                  <p:childTnLst>
                                    <p:set>
                                      <p:cBhvr>
                                        <p:cTn id="18" dur="1" fill="hold">
                                          <p:stCondLst>
                                            <p:cond delay="0"/>
                                          </p:stCondLst>
                                        </p:cTn>
                                        <p:tgtEl>
                                          <p:spTgt spid="7">
                                            <p:txEl>
                                              <p:pRg st="5" end="5"/>
                                            </p:txEl>
                                          </p:spTgt>
                                        </p:tgtEl>
                                        <p:attrNameLst>
                                          <p:attrName>style.visibility</p:attrName>
                                        </p:attrNameLst>
                                      </p:cBhvr>
                                      <p:to>
                                        <p:strVal val="visible"/>
                                      </p:to>
                                    </p:set>
                                    <p:animEffect transition="in" filter="randombar(horizontal)">
                                      <p:cBhvr>
                                        <p:cTn id="19" dur="1000"/>
                                        <p:tgtEl>
                                          <p:spTgt spid="7">
                                            <p:txEl>
                                              <p:pRg st="5" end="5"/>
                                            </p:txEl>
                                          </p:spTgt>
                                        </p:tgtEl>
                                      </p:cBhvr>
                                    </p:animEffect>
                                  </p:childTnLst>
                                </p:cTn>
                              </p:par>
                            </p:childTnLst>
                          </p:cTn>
                        </p:par>
                        <p:par>
                          <p:cTn id="20" fill="hold">
                            <p:stCondLst>
                              <p:cond delay="11000"/>
                            </p:stCondLst>
                            <p:childTnLst>
                              <p:par>
                                <p:cTn id="21" presetID="14" presetClass="entr" presetSubtype="10" fill="hold" nodeType="afterEffect">
                                  <p:stCondLst>
                                    <p:cond delay="2000"/>
                                  </p:stCondLst>
                                  <p:childTnLst>
                                    <p:set>
                                      <p:cBhvr>
                                        <p:cTn id="22" dur="1" fill="hold">
                                          <p:stCondLst>
                                            <p:cond delay="0"/>
                                          </p:stCondLst>
                                        </p:cTn>
                                        <p:tgtEl>
                                          <p:spTgt spid="7">
                                            <p:txEl>
                                              <p:pRg st="7" end="7"/>
                                            </p:txEl>
                                          </p:spTgt>
                                        </p:tgtEl>
                                        <p:attrNameLst>
                                          <p:attrName>style.visibility</p:attrName>
                                        </p:attrNameLst>
                                      </p:cBhvr>
                                      <p:to>
                                        <p:strVal val="visible"/>
                                      </p:to>
                                    </p:set>
                                    <p:animEffect transition="in" filter="randombar(horizontal)">
                                      <p:cBhvr>
                                        <p:cTn id="23" dur="1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57200"/>
            <a:ext cx="5334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381000" y="228600"/>
            <a:ext cx="7543800" cy="914400"/>
          </a:xfrm>
        </p:spPr>
        <p:txBody>
          <a:bodyPr/>
          <a:lstStyle/>
          <a:p>
            <a:r>
              <a:rPr lang="en-US" dirty="0" smtClean="0"/>
              <a:t>Ethical </a:t>
            </a:r>
            <a:r>
              <a:rPr lang="en-US" dirty="0"/>
              <a:t>/ </a:t>
            </a:r>
            <a:r>
              <a:rPr lang="en-US" dirty="0" smtClean="0"/>
              <a:t>Responsible…</a:t>
            </a:r>
            <a:endParaRPr lang="en-US" dirty="0"/>
          </a:p>
        </p:txBody>
      </p:sp>
      <p:sp>
        <p:nvSpPr>
          <p:cNvPr id="2" name="Content Placeholder 1"/>
          <p:cNvSpPr>
            <a:spLocks noGrp="1"/>
          </p:cNvSpPr>
          <p:nvPr>
            <p:ph idx="1"/>
          </p:nvPr>
        </p:nvSpPr>
        <p:spPr>
          <a:xfrm>
            <a:off x="533400" y="1295400"/>
            <a:ext cx="4876800" cy="5029200"/>
          </a:xfrm>
        </p:spPr>
        <p:txBody>
          <a:bodyPr>
            <a:normAutofit fontScale="92500" lnSpcReduction="20000"/>
          </a:bodyPr>
          <a:lstStyle/>
          <a:p>
            <a:pPr>
              <a:buFont typeface="Wingdings" pitchFamily="2" charset="2"/>
              <a:buChar char="v"/>
            </a:pPr>
            <a:r>
              <a:rPr lang="en-US" dirty="0" smtClean="0"/>
              <a:t>I firmly believe in living by a strict code of ethics. We all have a responsibility to ourselves and each other to live ethically.</a:t>
            </a:r>
          </a:p>
          <a:p>
            <a:pPr>
              <a:buFont typeface="Wingdings" pitchFamily="2" charset="2"/>
              <a:buChar char="v"/>
            </a:pPr>
            <a:endParaRPr lang="en-US" dirty="0"/>
          </a:p>
          <a:p>
            <a:pPr>
              <a:buFont typeface="Wingdings" pitchFamily="2" charset="2"/>
              <a:buChar char="v"/>
            </a:pPr>
            <a:r>
              <a:rPr lang="en-US" dirty="0" smtClean="0"/>
              <a:t>In </a:t>
            </a:r>
            <a:r>
              <a:rPr lang="en-US" dirty="0"/>
              <a:t>order to operate in </a:t>
            </a:r>
            <a:r>
              <a:rPr lang="en-US" dirty="0" smtClean="0"/>
              <a:t>the waste industry </a:t>
            </a:r>
            <a:r>
              <a:rPr lang="en-US" dirty="0"/>
              <a:t>ethically, you must obey and follow laws </a:t>
            </a:r>
            <a:r>
              <a:rPr lang="en-US" dirty="0" smtClean="0"/>
              <a:t>from numerous varying government agencies such as: </a:t>
            </a:r>
            <a:r>
              <a:rPr lang="en-US" dirty="0"/>
              <a:t>the Department of Transportation (DOT), Federal Motor Carrier Safety Administration (FMCSA), Occupational Health and Safety Administration (OSHA),and the Environmental Protection Agency (EPA). </a:t>
            </a:r>
            <a:endParaRPr lang="en-US" dirty="0" smtClean="0"/>
          </a:p>
          <a:p>
            <a:pPr>
              <a:buFont typeface="Wingdings" pitchFamily="2" charset="2"/>
              <a:buChar char="v"/>
            </a:pPr>
            <a:endParaRPr lang="en-US" dirty="0" smtClean="0"/>
          </a:p>
          <a:p>
            <a:pPr>
              <a:buFont typeface="Wingdings" pitchFamily="2" charset="2"/>
              <a:buChar char="v"/>
            </a:pPr>
            <a:r>
              <a:rPr lang="en-US" dirty="0" smtClean="0"/>
              <a:t>In </a:t>
            </a:r>
            <a:r>
              <a:rPr lang="en-US" dirty="0"/>
              <a:t>addition to operating under these laws and policies, ethical operation in the waste management industry also involves providing </a:t>
            </a:r>
            <a:r>
              <a:rPr lang="en-US" dirty="0" smtClean="0"/>
              <a:t>sustainable solutions for the </a:t>
            </a:r>
            <a:r>
              <a:rPr lang="en-US" dirty="0"/>
              <a:t>recycling needs of your </a:t>
            </a:r>
            <a:r>
              <a:rPr lang="en-US" dirty="0" smtClean="0"/>
              <a:t>customers and the public that you serve. </a:t>
            </a:r>
            <a:endParaRPr lang="en-US" dirty="0"/>
          </a:p>
        </p:txBody>
      </p:sp>
    </p:spTree>
    <p:extLst>
      <p:ext uri="{BB962C8B-B14F-4D97-AF65-F5344CB8AC3E}">
        <p14:creationId xmlns:p14="http://schemas.microsoft.com/office/powerpoint/2010/main" val="4097359527"/>
      </p:ext>
    </p:extLst>
  </p:cSld>
  <p:clrMapOvr>
    <a:masterClrMapping/>
  </p:clrMapOvr>
  <mc:AlternateContent xmlns:mc="http://schemas.openxmlformats.org/markup-compatibility/2006">
    <mc:Choice xmlns:p14="http://schemas.microsoft.com/office/powerpoint/2010/main" Requires="p14">
      <p:transition p14:dur="10">
        <p:pull/>
      </p:transition>
    </mc:Choice>
    <mc:Fallback>
      <p:transition>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heel(1)">
                                      <p:cBhvr>
                                        <p:cTn id="11" dur="2000"/>
                                        <p:tgtEl>
                                          <p:spTgt spid="2">
                                            <p:txEl>
                                              <p:pRg st="0" end="0"/>
                                            </p:txEl>
                                          </p:spTgt>
                                        </p:tgtEl>
                                      </p:cBhvr>
                                    </p:animEffect>
                                  </p:childTnLst>
                                </p:cTn>
                              </p:par>
                            </p:childTnLst>
                          </p:cTn>
                        </p:par>
                        <p:par>
                          <p:cTn id="12" fill="hold">
                            <p:stCondLst>
                              <p:cond delay="4000"/>
                            </p:stCondLst>
                            <p:childTnLst>
                              <p:par>
                                <p:cTn id="13" presetID="21" presetClass="entr" presetSubtype="1"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heel(1)">
                                      <p:cBhvr>
                                        <p:cTn id="15" dur="2000"/>
                                        <p:tgtEl>
                                          <p:spTgt spid="2">
                                            <p:txEl>
                                              <p:pRg st="2" end="2"/>
                                            </p:txEl>
                                          </p:spTgt>
                                        </p:tgtEl>
                                      </p:cBhvr>
                                    </p:animEffect>
                                  </p:childTnLst>
                                </p:cTn>
                              </p:par>
                            </p:childTnLst>
                          </p:cTn>
                        </p:par>
                        <p:par>
                          <p:cTn id="16" fill="hold">
                            <p:stCondLst>
                              <p:cond delay="6000"/>
                            </p:stCondLst>
                            <p:childTnLst>
                              <p:par>
                                <p:cTn id="17" presetID="21" presetClass="entr" presetSubtype="1" fill="hold"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heel(1)">
                                      <p:cBhvr>
                                        <p:cTn id="19"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20599874">
            <a:off x="5135334" y="4962065"/>
            <a:ext cx="3932792" cy="1026777"/>
          </a:xfrm>
        </p:spPr>
        <p:txBody>
          <a:bodyPr/>
          <a:lstStyle/>
          <a:p>
            <a:r>
              <a:rPr lang="en-US" dirty="0" smtClean="0"/>
              <a:t>Hands on….</a:t>
            </a:r>
            <a:endParaRPr lang="en-US" dirty="0"/>
          </a:p>
        </p:txBody>
      </p:sp>
      <p:sp>
        <p:nvSpPr>
          <p:cNvPr id="5" name="Rectangle 4"/>
          <p:cNvSpPr/>
          <p:nvPr/>
        </p:nvSpPr>
        <p:spPr>
          <a:xfrm>
            <a:off x="5181600" y="533400"/>
            <a:ext cx="3352800" cy="584775"/>
          </a:xfrm>
          <a:prstGeom prst="rect">
            <a:avLst/>
          </a:prstGeom>
        </p:spPr>
        <p:txBody>
          <a:bodyPr wrap="square">
            <a:spAutoFit/>
          </a:bodyPr>
          <a:lstStyle/>
          <a:p>
            <a:pPr lvl="0"/>
            <a:r>
              <a:rPr lang="en-US" sz="3200" b="1" dirty="0" smtClean="0">
                <a:solidFill>
                  <a:prstClr val="white"/>
                </a:solidFill>
              </a:rPr>
              <a:t> </a:t>
            </a:r>
            <a:endParaRPr lang="en-US" sz="3200" dirty="0">
              <a:solidFill>
                <a:prstClr val="white"/>
              </a:solidFil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533400"/>
            <a:ext cx="4114800" cy="577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95600" y="1219200"/>
            <a:ext cx="5769429" cy="3693319"/>
          </a:xfrm>
          <a:prstGeom prst="rect">
            <a:avLst/>
          </a:prstGeom>
          <a:noFill/>
        </p:spPr>
        <p:txBody>
          <a:bodyPr wrap="square" rtlCol="0">
            <a:spAutoFit/>
          </a:bodyPr>
          <a:lstStyle/>
          <a:p>
            <a:pPr marL="285750" indent="-285750">
              <a:buFont typeface="Wingdings" pitchFamily="2" charset="2"/>
              <a:buChar char="v"/>
            </a:pPr>
            <a:r>
              <a:rPr lang="en-US" dirty="0"/>
              <a:t>I prefer to lead by </a:t>
            </a:r>
            <a:r>
              <a:rPr lang="en-US" dirty="0" smtClean="0"/>
              <a:t>example - to </a:t>
            </a:r>
            <a:r>
              <a:rPr lang="en-US" dirty="0"/>
              <a:t>be among those I supervise and encourage them to do what is right for themselves and the company</a:t>
            </a:r>
            <a:r>
              <a:rPr lang="en-US" dirty="0" smtClean="0"/>
              <a:t>.</a:t>
            </a:r>
          </a:p>
          <a:p>
            <a:pPr marL="285750" indent="-285750">
              <a:buFont typeface="Wingdings" pitchFamily="2" charset="2"/>
              <a:buChar char="v"/>
            </a:pPr>
            <a:endParaRPr lang="en-US" dirty="0"/>
          </a:p>
          <a:p>
            <a:pPr marL="285750" indent="-285750">
              <a:buFont typeface="Wingdings" pitchFamily="2" charset="2"/>
              <a:buChar char="v"/>
            </a:pPr>
            <a:r>
              <a:rPr lang="en-US" dirty="0"/>
              <a:t>I have trained and coached drivers for the past 12 years on the proper procedures of driving our trucks safely. If training is not done right in this industry, sometimes you don’t get a second chance</a:t>
            </a:r>
            <a:r>
              <a:rPr lang="en-US" dirty="0" smtClean="0"/>
              <a:t>.</a:t>
            </a:r>
          </a:p>
          <a:p>
            <a:pPr marL="285750" indent="-285750">
              <a:buFont typeface="Wingdings" pitchFamily="2" charset="2"/>
              <a:buChar char="v"/>
            </a:pPr>
            <a:endParaRPr lang="en-US" dirty="0"/>
          </a:p>
          <a:p>
            <a:pPr marL="285750" indent="-285750">
              <a:buFont typeface="Wingdings" pitchFamily="2" charset="2"/>
              <a:buChar char="v"/>
            </a:pPr>
            <a:r>
              <a:rPr lang="en-US" dirty="0"/>
              <a:t>I have researched and recommended many ideas to my current and past employers. These suggestions have been implemented companywide in many cases. </a:t>
            </a:r>
          </a:p>
        </p:txBody>
      </p:sp>
    </p:spTree>
    <p:extLst>
      <p:ext uri="{BB962C8B-B14F-4D97-AF65-F5344CB8AC3E}">
        <p14:creationId xmlns:p14="http://schemas.microsoft.com/office/powerpoint/2010/main" val="2754875116"/>
      </p:ext>
    </p:extLst>
  </p:cSld>
  <p:clrMapOvr>
    <a:masterClrMapping/>
  </p:clrMapOvr>
  <mc:AlternateContent xmlns:mc="http://schemas.openxmlformats.org/markup-compatibility/2006">
    <mc:Choice xmlns:p14="http://schemas.microsoft.com/office/powerpoint/2010/main" Requires="p14">
      <p:transition p14:dur="10">
        <p:pull/>
      </p:transition>
    </mc:Choice>
    <mc:Fallback>
      <p:transition>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1000"/>
                                        <p:tgtEl>
                                          <p:spTgt spid="4098"/>
                                        </p:tgtEl>
                                      </p:cBhvr>
                                    </p:animEffect>
                                  </p:childTnLst>
                                </p:cTn>
                              </p:par>
                            </p:childTnLst>
                          </p:cTn>
                        </p:par>
                        <p:par>
                          <p:cTn id="8" fill="hold">
                            <p:stCondLst>
                              <p:cond delay="1000"/>
                            </p:stCondLst>
                            <p:childTnLst>
                              <p:par>
                                <p:cTn id="9" presetID="2" presetClass="entr" presetSubtype="4" fill="hold" nodeType="afterEffect">
                                  <p:stCondLst>
                                    <p:cond delay="300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0"/>
                            </p:stCondLst>
                            <p:childTnLst>
                              <p:par>
                                <p:cTn id="14" presetID="2" presetClass="entr" presetSubtype="4" fill="hold" nodeType="afterEffect">
                                  <p:stCondLst>
                                    <p:cond delay="3000"/>
                                  </p:stCondLst>
                                  <p:childTnLst>
                                    <p:set>
                                      <p:cBhvr>
                                        <p:cTn id="15" dur="1" fill="hold">
                                          <p:stCondLst>
                                            <p:cond delay="0"/>
                                          </p:stCondLst>
                                        </p:cTn>
                                        <p:tgtEl>
                                          <p:spTgt spid="4">
                                            <p:txEl>
                                              <p:pRg st="2" end="2"/>
                                            </p:txEl>
                                          </p:spTgt>
                                        </p:tgtEl>
                                        <p:attrNameLst>
                                          <p:attrName>style.visibility</p:attrName>
                                        </p:attrNameLst>
                                      </p:cBhvr>
                                      <p:to>
                                        <p:strVal val="visible"/>
                                      </p:to>
                                    </p:set>
                                    <p:anim calcmode="lin" valueType="num">
                                      <p:cBhvr additive="base">
                                        <p:cTn id="1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18" fill="hold">
                            <p:stCondLst>
                              <p:cond delay="9000"/>
                            </p:stCondLst>
                            <p:childTnLst>
                              <p:par>
                                <p:cTn id="19" presetID="2" presetClass="entr" presetSubtype="4" fill="hold" nodeType="afterEffect">
                                  <p:stCondLst>
                                    <p:cond delay="300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0006" y="418011"/>
            <a:ext cx="4124325" cy="4089274"/>
          </a:xfrm>
          <a:prstGeom prst="rect">
            <a:avLst/>
          </a:prstGeom>
        </p:spPr>
      </p:pic>
      <p:sp>
        <p:nvSpPr>
          <p:cNvPr id="2" name="Content Placeholder 1"/>
          <p:cNvSpPr>
            <a:spLocks noGrp="1"/>
          </p:cNvSpPr>
          <p:nvPr>
            <p:ph idx="1"/>
          </p:nvPr>
        </p:nvSpPr>
        <p:spPr>
          <a:xfrm>
            <a:off x="533400" y="1143000"/>
            <a:ext cx="4322280" cy="4164217"/>
          </a:xfrm>
        </p:spPr>
        <p:txBody>
          <a:bodyPr>
            <a:spAutoFit/>
          </a:bodyPr>
          <a:lstStyle/>
          <a:p>
            <a:pPr>
              <a:buFont typeface="Wingdings" pitchFamily="2" charset="2"/>
              <a:buChar char="v"/>
            </a:pPr>
            <a:r>
              <a:rPr lang="en-US" dirty="0" smtClean="0"/>
              <a:t> </a:t>
            </a:r>
            <a:r>
              <a:rPr lang="en-US" dirty="0"/>
              <a:t>I want to continue to improve my knowledge of business and leadership in order to become a better asset to </a:t>
            </a:r>
            <a:r>
              <a:rPr lang="en-US" dirty="0" smtClean="0"/>
              <a:t>whatever company I </a:t>
            </a:r>
            <a:r>
              <a:rPr lang="en-US" dirty="0"/>
              <a:t>work for</a:t>
            </a:r>
            <a:r>
              <a:rPr lang="en-US" dirty="0" smtClean="0"/>
              <a:t>.</a:t>
            </a:r>
          </a:p>
          <a:p>
            <a:pPr>
              <a:buFont typeface="Wingdings" pitchFamily="2" charset="2"/>
              <a:buChar char="v"/>
            </a:pPr>
            <a:endParaRPr lang="en-US" dirty="0"/>
          </a:p>
          <a:p>
            <a:pPr>
              <a:buFont typeface="Wingdings" pitchFamily="2" charset="2"/>
              <a:buChar char="v"/>
            </a:pPr>
            <a:r>
              <a:rPr lang="en-US" dirty="0" smtClean="0"/>
              <a:t>I  </a:t>
            </a:r>
            <a:r>
              <a:rPr lang="en-US" dirty="0"/>
              <a:t>have been greatly influenced by my family to continue </a:t>
            </a:r>
            <a:r>
              <a:rPr lang="en-US" dirty="0" smtClean="0"/>
              <a:t>learning.  I </a:t>
            </a:r>
            <a:r>
              <a:rPr lang="en-US" dirty="0"/>
              <a:t>want my kids to see that education </a:t>
            </a:r>
            <a:r>
              <a:rPr lang="en-US" dirty="0" smtClean="0"/>
              <a:t>- in </a:t>
            </a:r>
            <a:r>
              <a:rPr lang="en-US" dirty="0"/>
              <a:t>all of its </a:t>
            </a:r>
            <a:r>
              <a:rPr lang="en-US" dirty="0" smtClean="0"/>
              <a:t>forms - </a:t>
            </a:r>
            <a:r>
              <a:rPr lang="en-US" dirty="0"/>
              <a:t>is important to me.</a:t>
            </a:r>
          </a:p>
          <a:p>
            <a:pPr>
              <a:buFont typeface="Wingdings" pitchFamily="2" charset="2"/>
              <a:buChar char="Ì"/>
            </a:pPr>
            <a:endParaRPr lang="en-US" dirty="0"/>
          </a:p>
        </p:txBody>
      </p:sp>
      <p:sp>
        <p:nvSpPr>
          <p:cNvPr id="3" name="Title 2"/>
          <p:cNvSpPr>
            <a:spLocks noGrp="1"/>
          </p:cNvSpPr>
          <p:nvPr>
            <p:ph type="title"/>
          </p:nvPr>
        </p:nvSpPr>
        <p:spPr>
          <a:xfrm>
            <a:off x="762000" y="5334000"/>
            <a:ext cx="7543800" cy="914400"/>
          </a:xfrm>
        </p:spPr>
        <p:txBody>
          <a:bodyPr/>
          <a:lstStyle/>
          <a:p>
            <a:r>
              <a:rPr lang="en-US" dirty="0" smtClean="0"/>
              <a:t>Dedicated…</a:t>
            </a:r>
            <a:endParaRPr lang="en-US" dirty="0"/>
          </a:p>
        </p:txBody>
      </p:sp>
      <p:sp>
        <p:nvSpPr>
          <p:cNvPr id="4" name="Rectangle 3"/>
          <p:cNvSpPr/>
          <p:nvPr/>
        </p:nvSpPr>
        <p:spPr>
          <a:xfrm rot="1109977">
            <a:off x="4771332" y="4482219"/>
            <a:ext cx="4122739" cy="2246769"/>
          </a:xfrm>
          <a:prstGeom prst="rect">
            <a:avLst/>
          </a:prstGeom>
        </p:spPr>
        <p:txBody>
          <a:bodyPr wrap="square">
            <a:spAutoFit/>
          </a:bodyPr>
          <a:lstStyle/>
          <a:p>
            <a:r>
              <a:rPr lang="en-US" sz="2800" dirty="0" smtClean="0"/>
              <a:t>“Energy </a:t>
            </a:r>
            <a:r>
              <a:rPr lang="en-US" sz="2800" dirty="0"/>
              <a:t>and persistence conquer all things</a:t>
            </a:r>
            <a:r>
              <a:rPr lang="en-US" sz="2800" dirty="0" smtClean="0"/>
              <a:t>.”</a:t>
            </a:r>
            <a:endParaRPr lang="en-US" sz="2800" dirty="0"/>
          </a:p>
          <a:p>
            <a:r>
              <a:rPr lang="en-US" sz="2800" b="1" dirty="0"/>
              <a:t/>
            </a:r>
            <a:br>
              <a:rPr lang="en-US" sz="2800" b="1" dirty="0"/>
            </a:br>
            <a:r>
              <a:rPr lang="en-US" sz="2800" b="1" dirty="0"/>
              <a:t> -Benjamin Franklin</a:t>
            </a:r>
            <a:endParaRPr lang="en-US" sz="2800" dirty="0"/>
          </a:p>
          <a:p>
            <a:endParaRPr lang="en-US" sz="2800" dirty="0"/>
          </a:p>
        </p:txBody>
      </p:sp>
    </p:spTree>
    <p:extLst>
      <p:ext uri="{BB962C8B-B14F-4D97-AF65-F5344CB8AC3E}">
        <p14:creationId xmlns:p14="http://schemas.microsoft.com/office/powerpoint/2010/main" val="351025810"/>
      </p:ext>
    </p:extLst>
  </p:cSld>
  <p:clrMapOvr>
    <a:masterClrMapping/>
  </p:clrMapOvr>
  <mc:AlternateContent xmlns:mc="http://schemas.openxmlformats.org/markup-compatibility/2006">
    <mc:Choice xmlns:p14="http://schemas.microsoft.com/office/powerpoint/2010/main" Requires="p14">
      <p:transition p14:dur="10">
        <p:pull/>
      </p:transition>
    </mc:Choice>
    <mc:Fallback>
      <p:transition>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circle(in)">
                                      <p:cBhvr>
                                        <p:cTn id="11" dur="3000"/>
                                        <p:tgtEl>
                                          <p:spTgt spid="2">
                                            <p:txEl>
                                              <p:pRg st="2" end="2"/>
                                            </p:txEl>
                                          </p:spTgt>
                                        </p:tgtEl>
                                      </p:cBhvr>
                                    </p:animEffect>
                                  </p:childTnLst>
                                </p:cTn>
                              </p:par>
                            </p:childTnLst>
                          </p:cTn>
                        </p:par>
                        <p:par>
                          <p:cTn id="12" fill="hold">
                            <p:stCondLst>
                              <p:cond delay="3500"/>
                            </p:stCondLst>
                            <p:childTnLst>
                              <p:par>
                                <p:cTn id="13" presetID="14" presetClass="entr" presetSubtype="10"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5" dur="3000"/>
                                        <p:tgtEl>
                                          <p:spTgt spid="4">
                                            <p:txEl>
                                              <p:pRg st="0" end="0"/>
                                            </p:txEl>
                                          </p:spTgt>
                                        </p:tgtEl>
                                      </p:cBhvr>
                                    </p:animEffect>
                                  </p:childTnLst>
                                </p:cTn>
                              </p:par>
                            </p:childTnLst>
                          </p:cTn>
                        </p:par>
                        <p:par>
                          <p:cTn id="16" fill="hold">
                            <p:stCondLst>
                              <p:cond delay="6500"/>
                            </p:stCondLst>
                            <p:childTnLst>
                              <p:par>
                                <p:cTn id="17" presetID="14" presetClass="entr" presetSubtype="10" fill="hold"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1636</TotalTime>
  <Words>490</Words>
  <Application>Microsoft Office PowerPoint</Application>
  <PresentationFormat>On-screen Show (4:3)</PresentationFormat>
  <Paragraphs>36</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Elemental</vt:lpstr>
      <vt:lpstr>Christopher Norton</vt:lpstr>
      <vt:lpstr>PowerPoint Presentation</vt:lpstr>
      <vt:lpstr>Driven…</vt:lpstr>
      <vt:lpstr>Ethical / Responsible…</vt:lpstr>
      <vt:lpstr>Hands on….</vt:lpstr>
      <vt:lpstr>Dedicated…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Christopher Norton</dc:title>
  <dc:creator>Slizzman</dc:creator>
  <cp:lastModifiedBy>Slizzman</cp:lastModifiedBy>
  <cp:revision>26</cp:revision>
  <dcterms:created xsi:type="dcterms:W3CDTF">2012-03-13T22:28:52Z</dcterms:created>
  <dcterms:modified xsi:type="dcterms:W3CDTF">2012-03-28T14:31:30Z</dcterms:modified>
</cp:coreProperties>
</file>