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2" r:id="rId9"/>
    <p:sldId id="263" r:id="rId10"/>
    <p:sldId id="264" r:id="rId11"/>
    <p:sldId id="267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15" autoAdjust="0"/>
    <p:restoredTop sz="86384" autoAdjust="0"/>
  </p:normalViewPr>
  <p:slideViewPr>
    <p:cSldViewPr>
      <p:cViewPr varScale="1">
        <p:scale>
          <a:sx n="78" d="100"/>
          <a:sy n="78" d="100"/>
        </p:scale>
        <p:origin x="-19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2007_Workbook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Waste per Person</a:t>
            </a:r>
          </a:p>
          <a:p>
            <a:pPr>
              <a:defRPr/>
            </a:pPr>
            <a:r>
              <a:rPr lang="en-US"/>
              <a:t>per Year</a:t>
            </a:r>
          </a:p>
        </c:rich>
      </c:tx>
      <c:layout>
        <c:manualLayout>
          <c:xMode val="edge"/>
          <c:yMode val="edge"/>
          <c:x val="0.32223795614257894"/>
          <c:y val="3.096275266185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5938404876809753"/>
          <c:y val="0.24790529054703503"/>
          <c:w val="0.58153035306070611"/>
          <c:h val="0.62725020890715499"/>
        </c:manualLayout>
      </c:layout>
      <c:areaChart>
        <c:grouping val="standard"/>
        <c:varyColors val="0"/>
        <c:ser>
          <c:idx val="0"/>
          <c:order val="0"/>
          <c:tx>
            <c:strRef>
              <c:f>Sheet1!$D$3</c:f>
              <c:strCache>
                <c:ptCount val="1"/>
                <c:pt idx="0">
                  <c:v>Pounds Per Year</c:v>
                </c:pt>
              </c:strCache>
            </c:strRef>
          </c:tx>
          <c:spPr>
            <a:solidFill>
              <a:srgbClr val="FFCC00"/>
            </a:solidFill>
          </c:spPr>
          <c:dLbls>
            <c:dLbl>
              <c:idx val="0"/>
              <c:layout>
                <c:manualLayout>
                  <c:x val="2.5000000000000001E-2"/>
                  <c:y val="-0.1625544514747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6666666666666666E-2"/>
                  <c:y val="-0.1780358278056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8.3333333333333332E-3"/>
                  <c:y val="-0.220609612715695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6666666666666666E-2"/>
                  <c:y val="-0.263183702377244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7777777777777779E-3"/>
                  <c:y val="-0.317368214783982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Sheet1!$B$4:$B$8</c:f>
              <c:numCache>
                <c:formatCode>General</c:formatCode>
                <c:ptCount val="5"/>
                <c:pt idx="0">
                  <c:v>1980</c:v>
                </c:pt>
                <c:pt idx="1">
                  <c:v>2010</c:v>
                </c:pt>
                <c:pt idx="2">
                  <c:v>2040</c:v>
                </c:pt>
                <c:pt idx="3">
                  <c:v>2070</c:v>
                </c:pt>
                <c:pt idx="4">
                  <c:v>2100</c:v>
                </c:pt>
              </c:numCache>
            </c:numRef>
          </c:cat>
          <c:val>
            <c:numRef>
              <c:f>Sheet1!$D$4:$D$8</c:f>
              <c:numCache>
                <c:formatCode>0</c:formatCode>
                <c:ptCount val="5"/>
                <c:pt idx="0">
                  <c:v>1314</c:v>
                </c:pt>
                <c:pt idx="1">
                  <c:v>1642.5</c:v>
                </c:pt>
                <c:pt idx="2">
                  <c:v>2053.125</c:v>
                </c:pt>
                <c:pt idx="3">
                  <c:v>2566.40625</c:v>
                </c:pt>
                <c:pt idx="4">
                  <c:v>3208.0078125</c:v>
                </c:pt>
              </c:numCache>
            </c:numRef>
          </c:val>
        </c:ser>
        <c:ser>
          <c:idx val="1"/>
          <c:order val="1"/>
          <c:tx>
            <c:strRef>
              <c:f>Sheet1!$E$3</c:f>
              <c:strCache>
                <c:ptCount val="1"/>
                <c:pt idx="0">
                  <c:v>Recycling 70% of Waste</c:v>
                </c:pt>
              </c:strCache>
            </c:strRef>
          </c:tx>
          <c:spPr>
            <a:solidFill>
              <a:srgbClr val="FF9933"/>
            </a:solidFill>
          </c:spPr>
          <c:val>
            <c:numRef>
              <c:f>Sheet1!$E$4:$E$8</c:f>
              <c:numCache>
                <c:formatCode>0</c:formatCode>
                <c:ptCount val="5"/>
                <c:pt idx="0">
                  <c:v>394.20000000000005</c:v>
                </c:pt>
                <c:pt idx="1">
                  <c:v>492.75</c:v>
                </c:pt>
                <c:pt idx="2">
                  <c:v>615.9375</c:v>
                </c:pt>
                <c:pt idx="3">
                  <c:v>769.92187500000023</c:v>
                </c:pt>
                <c:pt idx="4">
                  <c:v>962.40234375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69789184"/>
        <c:axId val="69791104"/>
      </c:areaChart>
      <c:catAx>
        <c:axId val="697891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69791104"/>
        <c:crosses val="autoZero"/>
        <c:auto val="1"/>
        <c:lblAlgn val="ctr"/>
        <c:lblOffset val="100"/>
        <c:noMultiLvlLbl val="0"/>
      </c:catAx>
      <c:valAx>
        <c:axId val="69791104"/>
        <c:scaling>
          <c:orientation val="minMax"/>
        </c:scaling>
        <c:delete val="0"/>
        <c:axPos val="l"/>
        <c:majorGridlines/>
        <c:title>
          <c:tx>
            <c:rich>
              <a:bodyPr rot="0" vert="wordArtVert"/>
              <a:lstStyle/>
              <a:p>
                <a:pPr>
                  <a:defRPr/>
                </a:pPr>
                <a:r>
                  <a:rPr lang="en-US"/>
                  <a:t>Pounds</a:t>
                </a:r>
              </a:p>
            </c:rich>
          </c:tx>
          <c:layout/>
          <c:overlay val="0"/>
        </c:title>
        <c:numFmt formatCode="0" sourceLinked="1"/>
        <c:majorTickMark val="out"/>
        <c:minorTickMark val="none"/>
        <c:tickLblPos val="nextTo"/>
        <c:crossAx val="6978918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601079502159005"/>
          <c:y val="0.3699256589184613"/>
          <c:w val="0.22107484548302431"/>
          <c:h val="0.27543623653836424"/>
        </c:manualLayout>
      </c:layout>
      <c:overlay val="0"/>
    </c:legend>
    <c:plotVisOnly val="1"/>
    <c:dispBlanksAs val="zero"/>
    <c:showDLblsOverMax val="0"/>
  </c:chart>
  <c:spPr>
    <a:solidFill>
      <a:schemeClr val="bg1">
        <a:lumMod val="95000"/>
      </a:schemeClr>
    </a:solidFill>
  </c:spPr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765503-85FD-42B1-8519-09A76B4830B4}" type="doc">
      <dgm:prSet loTypeId="urn:microsoft.com/office/officeart/2005/8/layout/hList6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35D4E3C-BEEB-43F0-9DF9-9F3C12528D31}">
      <dgm:prSet/>
      <dgm:spPr/>
      <dgm:t>
        <a:bodyPr/>
        <a:lstStyle/>
        <a:p>
          <a:pPr rtl="0"/>
          <a:r>
            <a:rPr lang="en-US" dirty="0" smtClean="0">
              <a:solidFill>
                <a:schemeClr val="bg1">
                  <a:lumMod val="65000"/>
                  <a:lumOff val="35000"/>
                </a:schemeClr>
              </a:solidFill>
            </a:rPr>
            <a:t>The SL County landfill has less than 50 years left of capacity. There is not another site to replace the landfill.</a:t>
          </a:r>
          <a:endParaRPr lang="en-US" dirty="0">
            <a:solidFill>
              <a:schemeClr val="bg1">
                <a:lumMod val="65000"/>
                <a:lumOff val="35000"/>
              </a:schemeClr>
            </a:solidFill>
          </a:endParaRPr>
        </a:p>
      </dgm:t>
    </dgm:pt>
    <dgm:pt modelId="{52B92475-C8C5-4CBD-8684-033789CA6836}" type="parTrans" cxnId="{1AD338AF-8C90-462F-B735-5C2ACA065E63}">
      <dgm:prSet/>
      <dgm:spPr/>
      <dgm:t>
        <a:bodyPr/>
        <a:lstStyle/>
        <a:p>
          <a:endParaRPr lang="en-US"/>
        </a:p>
      </dgm:t>
    </dgm:pt>
    <dgm:pt modelId="{D91C0E16-41D6-4B10-8CAC-E690DB2D9E9A}" type="sibTrans" cxnId="{1AD338AF-8C90-462F-B735-5C2ACA065E63}">
      <dgm:prSet/>
      <dgm:spPr/>
      <dgm:t>
        <a:bodyPr/>
        <a:lstStyle/>
        <a:p>
          <a:endParaRPr lang="en-US"/>
        </a:p>
      </dgm:t>
    </dgm:pt>
    <dgm:pt modelId="{1D901D74-C8F5-4C61-A910-21994CBFA83A}">
      <dgm:prSet/>
      <dgm:spPr/>
      <dgm:t>
        <a:bodyPr/>
        <a:lstStyle/>
        <a:p>
          <a:pPr rtl="0"/>
          <a:r>
            <a:rPr lang="en-US" dirty="0" smtClean="0">
              <a:solidFill>
                <a:schemeClr val="bg1">
                  <a:lumMod val="65000"/>
                  <a:lumOff val="35000"/>
                </a:schemeClr>
              </a:solidFill>
            </a:rPr>
            <a:t>At 33 % nationally, recycling participation is higher than it has ever been. Here in Utah the percentage is nearly ½ of the national average</a:t>
          </a:r>
          <a:r>
            <a:rPr lang="en-US" dirty="0" smtClean="0"/>
            <a:t>. </a:t>
          </a:r>
          <a:endParaRPr lang="en-US" dirty="0"/>
        </a:p>
      </dgm:t>
    </dgm:pt>
    <dgm:pt modelId="{90DD0652-C190-4512-8391-0695F033455C}" type="parTrans" cxnId="{32A855EF-0298-40CE-9E1E-5DB9239EA942}">
      <dgm:prSet/>
      <dgm:spPr/>
      <dgm:t>
        <a:bodyPr/>
        <a:lstStyle/>
        <a:p>
          <a:endParaRPr lang="en-US"/>
        </a:p>
      </dgm:t>
    </dgm:pt>
    <dgm:pt modelId="{4A9B066A-A2B3-4CE9-97BF-3C0BBE223BC9}" type="sibTrans" cxnId="{32A855EF-0298-40CE-9E1E-5DB9239EA942}">
      <dgm:prSet/>
      <dgm:spPr/>
      <dgm:t>
        <a:bodyPr/>
        <a:lstStyle/>
        <a:p>
          <a:endParaRPr lang="en-US"/>
        </a:p>
      </dgm:t>
    </dgm:pt>
    <dgm:pt modelId="{F80B1FA6-BFA5-4534-991E-14B3558D2923}">
      <dgm:prSet/>
      <dgm:spPr/>
      <dgm:t>
        <a:bodyPr/>
        <a:lstStyle/>
        <a:p>
          <a:pPr rtl="0"/>
          <a:r>
            <a:rPr lang="en-US" dirty="0" smtClean="0">
              <a:solidFill>
                <a:schemeClr val="bg1">
                  <a:lumMod val="65000"/>
                  <a:lumOff val="35000"/>
                </a:schemeClr>
              </a:solidFill>
            </a:rPr>
            <a:t>Nearly 70 % of all waste can be recycled. What can be done with the rest?</a:t>
          </a:r>
          <a:endParaRPr lang="en-US" dirty="0">
            <a:solidFill>
              <a:schemeClr val="bg1">
                <a:lumMod val="65000"/>
                <a:lumOff val="35000"/>
              </a:schemeClr>
            </a:solidFill>
          </a:endParaRPr>
        </a:p>
      </dgm:t>
    </dgm:pt>
    <dgm:pt modelId="{2346BD1E-CB44-4ED2-AA85-3E79D947BB4A}" type="parTrans" cxnId="{01C7D2BE-8297-4101-B7D4-0E6F99BBF8CD}">
      <dgm:prSet/>
      <dgm:spPr/>
      <dgm:t>
        <a:bodyPr/>
        <a:lstStyle/>
        <a:p>
          <a:endParaRPr lang="en-US"/>
        </a:p>
      </dgm:t>
    </dgm:pt>
    <dgm:pt modelId="{6E3A0472-C44C-46DE-A6B6-3C6067869D4C}" type="sibTrans" cxnId="{01C7D2BE-8297-4101-B7D4-0E6F99BBF8CD}">
      <dgm:prSet/>
      <dgm:spPr/>
      <dgm:t>
        <a:bodyPr/>
        <a:lstStyle/>
        <a:p>
          <a:endParaRPr lang="en-US"/>
        </a:p>
      </dgm:t>
    </dgm:pt>
    <dgm:pt modelId="{FE06D155-D9F0-4A6D-B5FC-6DF8A040AF32}" type="pres">
      <dgm:prSet presAssocID="{F7765503-85FD-42B1-8519-09A76B4830B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FBED685-6054-4066-AAF2-D6BDC7D7D61C}" type="pres">
      <dgm:prSet presAssocID="{735D4E3C-BEEB-43F0-9DF9-9F3C12528D3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060341-D31E-4AA9-8621-30D1E9B0705C}" type="pres">
      <dgm:prSet presAssocID="{D91C0E16-41D6-4B10-8CAC-E690DB2D9E9A}" presName="sibTrans" presStyleCnt="0"/>
      <dgm:spPr/>
    </dgm:pt>
    <dgm:pt modelId="{353372C3-E0B2-4D80-8B97-C97934F21EBD}" type="pres">
      <dgm:prSet presAssocID="{1D901D74-C8F5-4C61-A910-21994CBFA83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B45885-57EB-41CF-B600-CAE50C9CC98B}" type="pres">
      <dgm:prSet presAssocID="{4A9B066A-A2B3-4CE9-97BF-3C0BBE223BC9}" presName="sibTrans" presStyleCnt="0"/>
      <dgm:spPr/>
    </dgm:pt>
    <dgm:pt modelId="{6B489531-12CD-4BDE-8928-EF64A8372D80}" type="pres">
      <dgm:prSet presAssocID="{F80B1FA6-BFA5-4534-991E-14B3558D292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AD338AF-8C90-462F-B735-5C2ACA065E63}" srcId="{F7765503-85FD-42B1-8519-09A76B4830B4}" destId="{735D4E3C-BEEB-43F0-9DF9-9F3C12528D31}" srcOrd="0" destOrd="0" parTransId="{52B92475-C8C5-4CBD-8684-033789CA6836}" sibTransId="{D91C0E16-41D6-4B10-8CAC-E690DB2D9E9A}"/>
    <dgm:cxn modelId="{01C7D2BE-8297-4101-B7D4-0E6F99BBF8CD}" srcId="{F7765503-85FD-42B1-8519-09A76B4830B4}" destId="{F80B1FA6-BFA5-4534-991E-14B3558D2923}" srcOrd="2" destOrd="0" parTransId="{2346BD1E-CB44-4ED2-AA85-3E79D947BB4A}" sibTransId="{6E3A0472-C44C-46DE-A6B6-3C6067869D4C}"/>
    <dgm:cxn modelId="{A8C01581-6105-4514-8336-7AB9193A45FF}" type="presOf" srcId="{735D4E3C-BEEB-43F0-9DF9-9F3C12528D31}" destId="{9FBED685-6054-4066-AAF2-D6BDC7D7D61C}" srcOrd="0" destOrd="0" presId="urn:microsoft.com/office/officeart/2005/8/layout/hList6"/>
    <dgm:cxn modelId="{A028D844-4FD9-49B7-BC45-2AD28AE01C77}" type="presOf" srcId="{F80B1FA6-BFA5-4534-991E-14B3558D2923}" destId="{6B489531-12CD-4BDE-8928-EF64A8372D80}" srcOrd="0" destOrd="0" presId="urn:microsoft.com/office/officeart/2005/8/layout/hList6"/>
    <dgm:cxn modelId="{5B015AA7-53BE-44DE-B9D8-9178AF05B0AE}" type="presOf" srcId="{1D901D74-C8F5-4C61-A910-21994CBFA83A}" destId="{353372C3-E0B2-4D80-8B97-C97934F21EBD}" srcOrd="0" destOrd="0" presId="urn:microsoft.com/office/officeart/2005/8/layout/hList6"/>
    <dgm:cxn modelId="{F8E1E285-2489-4330-8918-CD2387FBC70E}" type="presOf" srcId="{F7765503-85FD-42B1-8519-09A76B4830B4}" destId="{FE06D155-D9F0-4A6D-B5FC-6DF8A040AF32}" srcOrd="0" destOrd="0" presId="urn:microsoft.com/office/officeart/2005/8/layout/hList6"/>
    <dgm:cxn modelId="{32A855EF-0298-40CE-9E1E-5DB9239EA942}" srcId="{F7765503-85FD-42B1-8519-09A76B4830B4}" destId="{1D901D74-C8F5-4C61-A910-21994CBFA83A}" srcOrd="1" destOrd="0" parTransId="{90DD0652-C190-4512-8391-0695F033455C}" sibTransId="{4A9B066A-A2B3-4CE9-97BF-3C0BBE223BC9}"/>
    <dgm:cxn modelId="{C0C50C11-AD06-415E-BA4C-FF27DF8B7C33}" type="presParOf" srcId="{FE06D155-D9F0-4A6D-B5FC-6DF8A040AF32}" destId="{9FBED685-6054-4066-AAF2-D6BDC7D7D61C}" srcOrd="0" destOrd="0" presId="urn:microsoft.com/office/officeart/2005/8/layout/hList6"/>
    <dgm:cxn modelId="{FDE6A896-3952-485C-A1DF-874EAF3C510D}" type="presParOf" srcId="{FE06D155-D9F0-4A6D-B5FC-6DF8A040AF32}" destId="{0D060341-D31E-4AA9-8621-30D1E9B0705C}" srcOrd="1" destOrd="0" presId="urn:microsoft.com/office/officeart/2005/8/layout/hList6"/>
    <dgm:cxn modelId="{DAFD2ED3-6D1D-401C-8141-EFECD1494A18}" type="presParOf" srcId="{FE06D155-D9F0-4A6D-B5FC-6DF8A040AF32}" destId="{353372C3-E0B2-4D80-8B97-C97934F21EBD}" srcOrd="2" destOrd="0" presId="urn:microsoft.com/office/officeart/2005/8/layout/hList6"/>
    <dgm:cxn modelId="{6201784C-4979-4E9A-9E08-DC7450CC0FC0}" type="presParOf" srcId="{FE06D155-D9F0-4A6D-B5FC-6DF8A040AF32}" destId="{2BB45885-57EB-41CF-B600-CAE50C9CC98B}" srcOrd="3" destOrd="0" presId="urn:microsoft.com/office/officeart/2005/8/layout/hList6"/>
    <dgm:cxn modelId="{61B2D754-DD38-4987-9B06-7988293257E8}" type="presParOf" srcId="{FE06D155-D9F0-4A6D-B5FC-6DF8A040AF32}" destId="{6B489531-12CD-4BDE-8928-EF64A8372D80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C696C12-ACC2-466E-B9A5-B8B0E4A8DE9E}" type="doc">
      <dgm:prSet loTypeId="urn:microsoft.com/office/officeart/2005/8/layout/cycle5" loCatId="cycle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en-US"/>
        </a:p>
      </dgm:t>
    </dgm:pt>
    <dgm:pt modelId="{9740CE9A-21EA-45A4-BDE8-C0A88A3CE55C}">
      <dgm:prSet phldrT="[Text]"/>
      <dgm:spPr/>
      <dgm:t>
        <a:bodyPr/>
        <a:lstStyle/>
        <a:p>
          <a:r>
            <a:rPr lang="en-US" dirty="0" smtClean="0"/>
            <a:t>Waste is crushed into smaller pieces</a:t>
          </a:r>
          <a:endParaRPr lang="en-US" dirty="0"/>
        </a:p>
      </dgm:t>
    </dgm:pt>
    <dgm:pt modelId="{4F2F5AC7-4755-4A87-A2DF-2F9BD346F1F0}" type="parTrans" cxnId="{DDA8F76F-26A0-4BDE-94D7-D9E6FBBD1C07}">
      <dgm:prSet/>
      <dgm:spPr/>
      <dgm:t>
        <a:bodyPr/>
        <a:lstStyle/>
        <a:p>
          <a:endParaRPr lang="en-US"/>
        </a:p>
      </dgm:t>
    </dgm:pt>
    <dgm:pt modelId="{55C94507-37EE-4E1A-B2D8-9B1A25625C22}" type="sibTrans" cxnId="{DDA8F76F-26A0-4BDE-94D7-D9E6FBBD1C07}">
      <dgm:prSet/>
      <dgm:spPr/>
      <dgm:t>
        <a:bodyPr/>
        <a:lstStyle/>
        <a:p>
          <a:endParaRPr lang="en-US"/>
        </a:p>
      </dgm:t>
    </dgm:pt>
    <dgm:pt modelId="{DCEA9106-1558-4CDF-BBE2-982544FBF201}">
      <dgm:prSet phldrT="[Text]"/>
      <dgm:spPr/>
      <dgm:t>
        <a:bodyPr/>
        <a:lstStyle/>
        <a:p>
          <a:r>
            <a:rPr lang="en-US" dirty="0" smtClean="0"/>
            <a:t>Waste is fed into gasification chamber</a:t>
          </a:r>
          <a:endParaRPr lang="en-US" dirty="0"/>
        </a:p>
      </dgm:t>
    </dgm:pt>
    <dgm:pt modelId="{73976636-0CFC-4E74-BE71-8B9DDD272FA3}" type="parTrans" cxnId="{6FACB87D-3210-47D0-9920-CEDFFA6AF19E}">
      <dgm:prSet/>
      <dgm:spPr/>
      <dgm:t>
        <a:bodyPr/>
        <a:lstStyle/>
        <a:p>
          <a:endParaRPr lang="en-US"/>
        </a:p>
      </dgm:t>
    </dgm:pt>
    <dgm:pt modelId="{95DACA41-301C-4E53-8948-2C3A2F25C3CA}" type="sibTrans" cxnId="{6FACB87D-3210-47D0-9920-CEDFFA6AF19E}">
      <dgm:prSet/>
      <dgm:spPr/>
      <dgm:t>
        <a:bodyPr/>
        <a:lstStyle/>
        <a:p>
          <a:endParaRPr lang="en-US"/>
        </a:p>
      </dgm:t>
    </dgm:pt>
    <dgm:pt modelId="{68DC1EEB-0F37-4860-B64D-341380DB0A17}">
      <dgm:prSet phldrT="[Text]"/>
      <dgm:spPr/>
      <dgm:t>
        <a:bodyPr/>
        <a:lstStyle/>
        <a:p>
          <a:r>
            <a:rPr lang="en-US" dirty="0" smtClean="0"/>
            <a:t>Plasma arc is used to break down waste.</a:t>
          </a:r>
          <a:endParaRPr lang="en-US" dirty="0"/>
        </a:p>
      </dgm:t>
    </dgm:pt>
    <dgm:pt modelId="{4B6381A4-0EC6-49D4-B805-458FF43D4C21}" type="parTrans" cxnId="{F43BDCD6-49AE-4C02-A7E9-6F4D203ED7DC}">
      <dgm:prSet/>
      <dgm:spPr/>
      <dgm:t>
        <a:bodyPr/>
        <a:lstStyle/>
        <a:p>
          <a:endParaRPr lang="en-US"/>
        </a:p>
      </dgm:t>
    </dgm:pt>
    <dgm:pt modelId="{078EAF66-11CB-4868-A4BF-D3DAD22D10D1}" type="sibTrans" cxnId="{F43BDCD6-49AE-4C02-A7E9-6F4D203ED7DC}">
      <dgm:prSet/>
      <dgm:spPr/>
      <dgm:t>
        <a:bodyPr/>
        <a:lstStyle/>
        <a:p>
          <a:endParaRPr lang="en-US"/>
        </a:p>
      </dgm:t>
    </dgm:pt>
    <dgm:pt modelId="{D80E4155-DAE0-46BD-A3B6-3DA1ED5132D7}">
      <dgm:prSet phldrT="[Text]"/>
      <dgm:spPr/>
      <dgm:t>
        <a:bodyPr/>
        <a:lstStyle/>
        <a:p>
          <a:r>
            <a:rPr lang="en-US" dirty="0" smtClean="0"/>
            <a:t>Gases and slag are collected and processed for resale</a:t>
          </a:r>
          <a:endParaRPr lang="en-US" dirty="0"/>
        </a:p>
      </dgm:t>
    </dgm:pt>
    <dgm:pt modelId="{5FBE7E95-C142-47A5-91BE-EC9FDB94077F}" type="parTrans" cxnId="{0E6F4ED9-1DCE-4E90-959B-EB9F832C6CE6}">
      <dgm:prSet/>
      <dgm:spPr/>
      <dgm:t>
        <a:bodyPr/>
        <a:lstStyle/>
        <a:p>
          <a:endParaRPr lang="en-US"/>
        </a:p>
      </dgm:t>
    </dgm:pt>
    <dgm:pt modelId="{EA65F5E9-458E-45E2-9EEE-8C1C04596A04}" type="sibTrans" cxnId="{0E6F4ED9-1DCE-4E90-959B-EB9F832C6CE6}">
      <dgm:prSet/>
      <dgm:spPr/>
      <dgm:t>
        <a:bodyPr/>
        <a:lstStyle/>
        <a:p>
          <a:endParaRPr lang="en-US"/>
        </a:p>
      </dgm:t>
    </dgm:pt>
    <dgm:pt modelId="{7B969AA0-34D3-4784-82B2-A21E4041DEF6}">
      <dgm:prSet phldrT="[Text]"/>
      <dgm:spPr/>
      <dgm:t>
        <a:bodyPr/>
        <a:lstStyle/>
        <a:p>
          <a:r>
            <a:rPr lang="en-US" dirty="0" smtClean="0"/>
            <a:t>Electricity and Syngas from the process can be used to run the plant.</a:t>
          </a:r>
          <a:endParaRPr lang="en-US" dirty="0"/>
        </a:p>
      </dgm:t>
    </dgm:pt>
    <dgm:pt modelId="{77DB4D32-A1D2-49EA-ADC2-1B5F20481595}" type="parTrans" cxnId="{512B9F06-506D-4C8F-A23C-A74AAD305AD7}">
      <dgm:prSet/>
      <dgm:spPr/>
      <dgm:t>
        <a:bodyPr/>
        <a:lstStyle/>
        <a:p>
          <a:endParaRPr lang="en-US"/>
        </a:p>
      </dgm:t>
    </dgm:pt>
    <dgm:pt modelId="{6A6F1636-0877-4CB4-B4C1-EF42268F9F69}" type="sibTrans" cxnId="{512B9F06-506D-4C8F-A23C-A74AAD305AD7}">
      <dgm:prSet/>
      <dgm:spPr/>
      <dgm:t>
        <a:bodyPr/>
        <a:lstStyle/>
        <a:p>
          <a:endParaRPr lang="en-US"/>
        </a:p>
      </dgm:t>
    </dgm:pt>
    <dgm:pt modelId="{5B7D2B42-560F-48F0-985F-37715C17843E}">
      <dgm:prSet phldrT="[Text]"/>
      <dgm:spPr/>
      <dgm:t>
        <a:bodyPr/>
        <a:lstStyle/>
        <a:p>
          <a:r>
            <a:rPr lang="en-US" dirty="0" smtClean="0"/>
            <a:t>Excess electricity can be sold back to the grid for use by the community.</a:t>
          </a:r>
          <a:endParaRPr lang="en-US" dirty="0"/>
        </a:p>
      </dgm:t>
    </dgm:pt>
    <dgm:pt modelId="{1DC3BDCB-EB34-4688-A387-BB7FC580A2A4}" type="parTrans" cxnId="{BC13EE42-4CF0-401D-82B9-07B5FACD0A9E}">
      <dgm:prSet/>
      <dgm:spPr/>
      <dgm:t>
        <a:bodyPr/>
        <a:lstStyle/>
        <a:p>
          <a:endParaRPr lang="en-US"/>
        </a:p>
      </dgm:t>
    </dgm:pt>
    <dgm:pt modelId="{6A8AD507-837C-47F5-BA76-62720939AB32}" type="sibTrans" cxnId="{BC13EE42-4CF0-401D-82B9-07B5FACD0A9E}">
      <dgm:prSet/>
      <dgm:spPr/>
      <dgm:t>
        <a:bodyPr/>
        <a:lstStyle/>
        <a:p>
          <a:endParaRPr lang="en-US"/>
        </a:p>
      </dgm:t>
    </dgm:pt>
    <dgm:pt modelId="{4AAE1379-F4DF-4712-8DBE-0D49CAB53FC6}">
      <dgm:prSet phldrT="[Text]"/>
      <dgm:spPr/>
      <dgm:t>
        <a:bodyPr/>
        <a:lstStyle/>
        <a:p>
          <a:r>
            <a:rPr lang="en-US" dirty="0" smtClean="0"/>
            <a:t>Metal can be salvaged from the molten slag and recycled. </a:t>
          </a:r>
          <a:endParaRPr lang="en-US" dirty="0"/>
        </a:p>
      </dgm:t>
    </dgm:pt>
    <dgm:pt modelId="{9AC10AE9-3376-46B0-98B2-3866D547429C}" type="parTrans" cxnId="{63411C03-143B-459F-B954-6A4CB83ACF86}">
      <dgm:prSet/>
      <dgm:spPr/>
      <dgm:t>
        <a:bodyPr/>
        <a:lstStyle/>
        <a:p>
          <a:endParaRPr lang="en-US"/>
        </a:p>
      </dgm:t>
    </dgm:pt>
    <dgm:pt modelId="{B6583DD3-344F-4B68-B3D0-356B5C6DADC5}" type="sibTrans" cxnId="{63411C03-143B-459F-B954-6A4CB83ACF86}">
      <dgm:prSet/>
      <dgm:spPr/>
      <dgm:t>
        <a:bodyPr/>
        <a:lstStyle/>
        <a:p>
          <a:endParaRPr lang="en-US"/>
        </a:p>
      </dgm:t>
    </dgm:pt>
    <dgm:pt modelId="{851335F1-4638-4B8A-BA5F-8B668B3C2146}" type="pres">
      <dgm:prSet presAssocID="{9C696C12-ACC2-466E-B9A5-B8B0E4A8DE9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8DC6A4B-2CD7-4E7D-B17E-5471BA2A4FFF}" type="pres">
      <dgm:prSet presAssocID="{9740CE9A-21EA-45A4-BDE8-C0A88A3CE55C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9B2A97-1891-47C0-9273-7235DCF61AB4}" type="pres">
      <dgm:prSet presAssocID="{9740CE9A-21EA-45A4-BDE8-C0A88A3CE55C}" presName="spNode" presStyleCnt="0"/>
      <dgm:spPr/>
    </dgm:pt>
    <dgm:pt modelId="{A5111876-F0FD-4EE8-863D-6ADCD9AF51DA}" type="pres">
      <dgm:prSet presAssocID="{55C94507-37EE-4E1A-B2D8-9B1A25625C22}" presName="sibTrans" presStyleLbl="sibTrans1D1" presStyleIdx="0" presStyleCnt="7"/>
      <dgm:spPr/>
      <dgm:t>
        <a:bodyPr/>
        <a:lstStyle/>
        <a:p>
          <a:endParaRPr lang="en-US"/>
        </a:p>
      </dgm:t>
    </dgm:pt>
    <dgm:pt modelId="{8F648C1C-0C38-45C7-AB27-B6FFE6FA5BFE}" type="pres">
      <dgm:prSet presAssocID="{DCEA9106-1558-4CDF-BBE2-982544FBF201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5DC777-049D-4749-AA8D-C024B8C9886A}" type="pres">
      <dgm:prSet presAssocID="{DCEA9106-1558-4CDF-BBE2-982544FBF201}" presName="spNode" presStyleCnt="0"/>
      <dgm:spPr/>
    </dgm:pt>
    <dgm:pt modelId="{DBC91019-636C-4DD0-BDD9-8681AAE7E7BB}" type="pres">
      <dgm:prSet presAssocID="{95DACA41-301C-4E53-8948-2C3A2F25C3CA}" presName="sibTrans" presStyleLbl="sibTrans1D1" presStyleIdx="1" presStyleCnt="7"/>
      <dgm:spPr/>
      <dgm:t>
        <a:bodyPr/>
        <a:lstStyle/>
        <a:p>
          <a:endParaRPr lang="en-US"/>
        </a:p>
      </dgm:t>
    </dgm:pt>
    <dgm:pt modelId="{1F037764-B5C6-43B8-942B-052159C11923}" type="pres">
      <dgm:prSet presAssocID="{68DC1EEB-0F37-4860-B64D-341380DB0A17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A8ACF6-35EC-4486-BFF9-D83A0185472F}" type="pres">
      <dgm:prSet presAssocID="{68DC1EEB-0F37-4860-B64D-341380DB0A17}" presName="spNode" presStyleCnt="0"/>
      <dgm:spPr/>
    </dgm:pt>
    <dgm:pt modelId="{92D169AB-53E8-43FF-A614-31F8A94CE6C2}" type="pres">
      <dgm:prSet presAssocID="{078EAF66-11CB-4868-A4BF-D3DAD22D10D1}" presName="sibTrans" presStyleLbl="sibTrans1D1" presStyleIdx="2" presStyleCnt="7"/>
      <dgm:spPr/>
      <dgm:t>
        <a:bodyPr/>
        <a:lstStyle/>
        <a:p>
          <a:endParaRPr lang="en-US"/>
        </a:p>
      </dgm:t>
    </dgm:pt>
    <dgm:pt modelId="{202B2B63-2926-461C-A4CE-9FA0F80D9CE9}" type="pres">
      <dgm:prSet presAssocID="{D80E4155-DAE0-46BD-A3B6-3DA1ED5132D7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395396-3709-469D-A526-528EAF26932C}" type="pres">
      <dgm:prSet presAssocID="{D80E4155-DAE0-46BD-A3B6-3DA1ED5132D7}" presName="spNode" presStyleCnt="0"/>
      <dgm:spPr/>
    </dgm:pt>
    <dgm:pt modelId="{68132A94-5687-4280-B49F-ECF843E003B7}" type="pres">
      <dgm:prSet presAssocID="{EA65F5E9-458E-45E2-9EEE-8C1C04596A04}" presName="sibTrans" presStyleLbl="sibTrans1D1" presStyleIdx="3" presStyleCnt="7"/>
      <dgm:spPr/>
      <dgm:t>
        <a:bodyPr/>
        <a:lstStyle/>
        <a:p>
          <a:endParaRPr lang="en-US"/>
        </a:p>
      </dgm:t>
    </dgm:pt>
    <dgm:pt modelId="{FEC8332B-8071-405C-8B8B-C3FAAA035DF6}" type="pres">
      <dgm:prSet presAssocID="{7B969AA0-34D3-4784-82B2-A21E4041DEF6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6A570F-EC1C-4DD7-954D-EFB6579832B7}" type="pres">
      <dgm:prSet presAssocID="{7B969AA0-34D3-4784-82B2-A21E4041DEF6}" presName="spNode" presStyleCnt="0"/>
      <dgm:spPr/>
    </dgm:pt>
    <dgm:pt modelId="{02EB9471-CE76-4AD8-874B-E7A5616EC19A}" type="pres">
      <dgm:prSet presAssocID="{6A6F1636-0877-4CB4-B4C1-EF42268F9F69}" presName="sibTrans" presStyleLbl="sibTrans1D1" presStyleIdx="4" presStyleCnt="7"/>
      <dgm:spPr/>
      <dgm:t>
        <a:bodyPr/>
        <a:lstStyle/>
        <a:p>
          <a:endParaRPr lang="en-US"/>
        </a:p>
      </dgm:t>
    </dgm:pt>
    <dgm:pt modelId="{3C0A16BD-6FD7-4CE5-81E1-D46C7A7D0E11}" type="pres">
      <dgm:prSet presAssocID="{5B7D2B42-560F-48F0-985F-37715C17843E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7086AC-D707-4C83-B7D4-D71E58CFE91D}" type="pres">
      <dgm:prSet presAssocID="{5B7D2B42-560F-48F0-985F-37715C17843E}" presName="spNode" presStyleCnt="0"/>
      <dgm:spPr/>
    </dgm:pt>
    <dgm:pt modelId="{D592BE4C-E818-4F8C-A23A-40706AFE826C}" type="pres">
      <dgm:prSet presAssocID="{6A8AD507-837C-47F5-BA76-62720939AB32}" presName="sibTrans" presStyleLbl="sibTrans1D1" presStyleIdx="5" presStyleCnt="7"/>
      <dgm:spPr/>
      <dgm:t>
        <a:bodyPr/>
        <a:lstStyle/>
        <a:p>
          <a:endParaRPr lang="en-US"/>
        </a:p>
      </dgm:t>
    </dgm:pt>
    <dgm:pt modelId="{16B6E472-FB9D-4AB0-8739-C2991F2182B9}" type="pres">
      <dgm:prSet presAssocID="{4AAE1379-F4DF-4712-8DBE-0D49CAB53FC6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FC425B-0695-44F8-8A66-259B70464716}" type="pres">
      <dgm:prSet presAssocID="{4AAE1379-F4DF-4712-8DBE-0D49CAB53FC6}" presName="spNode" presStyleCnt="0"/>
      <dgm:spPr/>
    </dgm:pt>
    <dgm:pt modelId="{CAE90636-FCF5-432C-936F-6A2B21EB56E6}" type="pres">
      <dgm:prSet presAssocID="{B6583DD3-344F-4B68-B3D0-356B5C6DADC5}" presName="sibTrans" presStyleLbl="sibTrans1D1" presStyleIdx="6" presStyleCnt="7"/>
      <dgm:spPr/>
      <dgm:t>
        <a:bodyPr/>
        <a:lstStyle/>
        <a:p>
          <a:endParaRPr lang="en-US"/>
        </a:p>
      </dgm:t>
    </dgm:pt>
  </dgm:ptLst>
  <dgm:cxnLst>
    <dgm:cxn modelId="{8E53DAF7-64AD-4A9B-84EA-4BAB4B21D5FA}" type="presOf" srcId="{55C94507-37EE-4E1A-B2D8-9B1A25625C22}" destId="{A5111876-F0FD-4EE8-863D-6ADCD9AF51DA}" srcOrd="0" destOrd="0" presId="urn:microsoft.com/office/officeart/2005/8/layout/cycle5"/>
    <dgm:cxn modelId="{F43BDCD6-49AE-4C02-A7E9-6F4D203ED7DC}" srcId="{9C696C12-ACC2-466E-B9A5-B8B0E4A8DE9E}" destId="{68DC1EEB-0F37-4860-B64D-341380DB0A17}" srcOrd="2" destOrd="0" parTransId="{4B6381A4-0EC6-49D4-B805-458FF43D4C21}" sibTransId="{078EAF66-11CB-4868-A4BF-D3DAD22D10D1}"/>
    <dgm:cxn modelId="{40A66FB5-3165-4536-8FCC-C9C30BD14068}" type="presOf" srcId="{EA65F5E9-458E-45E2-9EEE-8C1C04596A04}" destId="{68132A94-5687-4280-B49F-ECF843E003B7}" srcOrd="0" destOrd="0" presId="urn:microsoft.com/office/officeart/2005/8/layout/cycle5"/>
    <dgm:cxn modelId="{654C0CDD-0E8F-4047-8F40-D112B687C98D}" type="presOf" srcId="{6A6F1636-0877-4CB4-B4C1-EF42268F9F69}" destId="{02EB9471-CE76-4AD8-874B-E7A5616EC19A}" srcOrd="0" destOrd="0" presId="urn:microsoft.com/office/officeart/2005/8/layout/cycle5"/>
    <dgm:cxn modelId="{6FACB87D-3210-47D0-9920-CEDFFA6AF19E}" srcId="{9C696C12-ACC2-466E-B9A5-B8B0E4A8DE9E}" destId="{DCEA9106-1558-4CDF-BBE2-982544FBF201}" srcOrd="1" destOrd="0" parTransId="{73976636-0CFC-4E74-BE71-8B9DDD272FA3}" sibTransId="{95DACA41-301C-4E53-8948-2C3A2F25C3CA}"/>
    <dgm:cxn modelId="{CA431763-C711-448B-A320-E5DEAC4D7F2B}" type="presOf" srcId="{4AAE1379-F4DF-4712-8DBE-0D49CAB53FC6}" destId="{16B6E472-FB9D-4AB0-8739-C2991F2182B9}" srcOrd="0" destOrd="0" presId="urn:microsoft.com/office/officeart/2005/8/layout/cycle5"/>
    <dgm:cxn modelId="{83E4F748-ABEA-4D40-9C28-9A1CFC345AEE}" type="presOf" srcId="{9740CE9A-21EA-45A4-BDE8-C0A88A3CE55C}" destId="{C8DC6A4B-2CD7-4E7D-B17E-5471BA2A4FFF}" srcOrd="0" destOrd="0" presId="urn:microsoft.com/office/officeart/2005/8/layout/cycle5"/>
    <dgm:cxn modelId="{EA63D735-76CD-43AF-A1F2-158E0A80F139}" type="presOf" srcId="{7B969AA0-34D3-4784-82B2-A21E4041DEF6}" destId="{FEC8332B-8071-405C-8B8B-C3FAAA035DF6}" srcOrd="0" destOrd="0" presId="urn:microsoft.com/office/officeart/2005/8/layout/cycle5"/>
    <dgm:cxn modelId="{B089746C-76A0-4947-8EA4-05D953BBC1E8}" type="presOf" srcId="{9C696C12-ACC2-466E-B9A5-B8B0E4A8DE9E}" destId="{851335F1-4638-4B8A-BA5F-8B668B3C2146}" srcOrd="0" destOrd="0" presId="urn:microsoft.com/office/officeart/2005/8/layout/cycle5"/>
    <dgm:cxn modelId="{512B9F06-506D-4C8F-A23C-A74AAD305AD7}" srcId="{9C696C12-ACC2-466E-B9A5-B8B0E4A8DE9E}" destId="{7B969AA0-34D3-4784-82B2-A21E4041DEF6}" srcOrd="4" destOrd="0" parTransId="{77DB4D32-A1D2-49EA-ADC2-1B5F20481595}" sibTransId="{6A6F1636-0877-4CB4-B4C1-EF42268F9F69}"/>
    <dgm:cxn modelId="{38F395E0-9F7C-493E-8687-9E617570AFCA}" type="presOf" srcId="{5B7D2B42-560F-48F0-985F-37715C17843E}" destId="{3C0A16BD-6FD7-4CE5-81E1-D46C7A7D0E11}" srcOrd="0" destOrd="0" presId="urn:microsoft.com/office/officeart/2005/8/layout/cycle5"/>
    <dgm:cxn modelId="{0E6F4ED9-1DCE-4E90-959B-EB9F832C6CE6}" srcId="{9C696C12-ACC2-466E-B9A5-B8B0E4A8DE9E}" destId="{D80E4155-DAE0-46BD-A3B6-3DA1ED5132D7}" srcOrd="3" destOrd="0" parTransId="{5FBE7E95-C142-47A5-91BE-EC9FDB94077F}" sibTransId="{EA65F5E9-458E-45E2-9EEE-8C1C04596A04}"/>
    <dgm:cxn modelId="{BC13EE42-4CF0-401D-82B9-07B5FACD0A9E}" srcId="{9C696C12-ACC2-466E-B9A5-B8B0E4A8DE9E}" destId="{5B7D2B42-560F-48F0-985F-37715C17843E}" srcOrd="5" destOrd="0" parTransId="{1DC3BDCB-EB34-4688-A387-BB7FC580A2A4}" sibTransId="{6A8AD507-837C-47F5-BA76-62720939AB32}"/>
    <dgm:cxn modelId="{423A3FD4-9A21-4209-99A4-269D0B9E1480}" type="presOf" srcId="{DCEA9106-1558-4CDF-BBE2-982544FBF201}" destId="{8F648C1C-0C38-45C7-AB27-B6FFE6FA5BFE}" srcOrd="0" destOrd="0" presId="urn:microsoft.com/office/officeart/2005/8/layout/cycle5"/>
    <dgm:cxn modelId="{63411C03-143B-459F-B954-6A4CB83ACF86}" srcId="{9C696C12-ACC2-466E-B9A5-B8B0E4A8DE9E}" destId="{4AAE1379-F4DF-4712-8DBE-0D49CAB53FC6}" srcOrd="6" destOrd="0" parTransId="{9AC10AE9-3376-46B0-98B2-3866D547429C}" sibTransId="{B6583DD3-344F-4B68-B3D0-356B5C6DADC5}"/>
    <dgm:cxn modelId="{241C283C-0A7C-4113-B980-0D81AF71DF0F}" type="presOf" srcId="{95DACA41-301C-4E53-8948-2C3A2F25C3CA}" destId="{DBC91019-636C-4DD0-BDD9-8681AAE7E7BB}" srcOrd="0" destOrd="0" presId="urn:microsoft.com/office/officeart/2005/8/layout/cycle5"/>
    <dgm:cxn modelId="{73FB194B-5384-4F17-99BC-FC9A07274B1D}" type="presOf" srcId="{68DC1EEB-0F37-4860-B64D-341380DB0A17}" destId="{1F037764-B5C6-43B8-942B-052159C11923}" srcOrd="0" destOrd="0" presId="urn:microsoft.com/office/officeart/2005/8/layout/cycle5"/>
    <dgm:cxn modelId="{DDA8F76F-26A0-4BDE-94D7-D9E6FBBD1C07}" srcId="{9C696C12-ACC2-466E-B9A5-B8B0E4A8DE9E}" destId="{9740CE9A-21EA-45A4-BDE8-C0A88A3CE55C}" srcOrd="0" destOrd="0" parTransId="{4F2F5AC7-4755-4A87-A2DF-2F9BD346F1F0}" sibTransId="{55C94507-37EE-4E1A-B2D8-9B1A25625C22}"/>
    <dgm:cxn modelId="{62B6D50A-60C1-4262-AA4C-7D83BBC6511D}" type="presOf" srcId="{6A8AD507-837C-47F5-BA76-62720939AB32}" destId="{D592BE4C-E818-4F8C-A23A-40706AFE826C}" srcOrd="0" destOrd="0" presId="urn:microsoft.com/office/officeart/2005/8/layout/cycle5"/>
    <dgm:cxn modelId="{7F057509-8BB3-49A3-A69E-F4258D83DE46}" type="presOf" srcId="{D80E4155-DAE0-46BD-A3B6-3DA1ED5132D7}" destId="{202B2B63-2926-461C-A4CE-9FA0F80D9CE9}" srcOrd="0" destOrd="0" presId="urn:microsoft.com/office/officeart/2005/8/layout/cycle5"/>
    <dgm:cxn modelId="{4E49FF7B-78E4-40F6-99DC-6CC10B7C6F70}" type="presOf" srcId="{B6583DD3-344F-4B68-B3D0-356B5C6DADC5}" destId="{CAE90636-FCF5-432C-936F-6A2B21EB56E6}" srcOrd="0" destOrd="0" presId="urn:microsoft.com/office/officeart/2005/8/layout/cycle5"/>
    <dgm:cxn modelId="{92F0AB8F-46C5-4CA1-84EB-2B1AA377622D}" type="presOf" srcId="{078EAF66-11CB-4868-A4BF-D3DAD22D10D1}" destId="{92D169AB-53E8-43FF-A614-31F8A94CE6C2}" srcOrd="0" destOrd="0" presId="urn:microsoft.com/office/officeart/2005/8/layout/cycle5"/>
    <dgm:cxn modelId="{B88F2807-E2A9-4EA5-A0A5-6C83DA837128}" type="presParOf" srcId="{851335F1-4638-4B8A-BA5F-8B668B3C2146}" destId="{C8DC6A4B-2CD7-4E7D-B17E-5471BA2A4FFF}" srcOrd="0" destOrd="0" presId="urn:microsoft.com/office/officeart/2005/8/layout/cycle5"/>
    <dgm:cxn modelId="{00A88D95-E31B-49F3-9A62-63F4AF67D53B}" type="presParOf" srcId="{851335F1-4638-4B8A-BA5F-8B668B3C2146}" destId="{B09B2A97-1891-47C0-9273-7235DCF61AB4}" srcOrd="1" destOrd="0" presId="urn:microsoft.com/office/officeart/2005/8/layout/cycle5"/>
    <dgm:cxn modelId="{1A18B0EC-CB69-486E-8B17-98E20FBAEBE3}" type="presParOf" srcId="{851335F1-4638-4B8A-BA5F-8B668B3C2146}" destId="{A5111876-F0FD-4EE8-863D-6ADCD9AF51DA}" srcOrd="2" destOrd="0" presId="urn:microsoft.com/office/officeart/2005/8/layout/cycle5"/>
    <dgm:cxn modelId="{5330FCFD-6A4B-4580-BA04-EFA88B6E7423}" type="presParOf" srcId="{851335F1-4638-4B8A-BA5F-8B668B3C2146}" destId="{8F648C1C-0C38-45C7-AB27-B6FFE6FA5BFE}" srcOrd="3" destOrd="0" presId="urn:microsoft.com/office/officeart/2005/8/layout/cycle5"/>
    <dgm:cxn modelId="{D8223C3E-1BCA-46A0-A5B0-4423ED898F91}" type="presParOf" srcId="{851335F1-4638-4B8A-BA5F-8B668B3C2146}" destId="{C45DC777-049D-4749-AA8D-C024B8C9886A}" srcOrd="4" destOrd="0" presId="urn:microsoft.com/office/officeart/2005/8/layout/cycle5"/>
    <dgm:cxn modelId="{F77CC750-E61D-47B9-AA92-52FE4B53314F}" type="presParOf" srcId="{851335F1-4638-4B8A-BA5F-8B668B3C2146}" destId="{DBC91019-636C-4DD0-BDD9-8681AAE7E7BB}" srcOrd="5" destOrd="0" presId="urn:microsoft.com/office/officeart/2005/8/layout/cycle5"/>
    <dgm:cxn modelId="{99691938-E935-4281-A2D0-236DCDDBBA2B}" type="presParOf" srcId="{851335F1-4638-4B8A-BA5F-8B668B3C2146}" destId="{1F037764-B5C6-43B8-942B-052159C11923}" srcOrd="6" destOrd="0" presId="urn:microsoft.com/office/officeart/2005/8/layout/cycle5"/>
    <dgm:cxn modelId="{D0B72FB1-AF72-46CA-8D53-608B4D2BE49A}" type="presParOf" srcId="{851335F1-4638-4B8A-BA5F-8B668B3C2146}" destId="{CFA8ACF6-35EC-4486-BFF9-D83A0185472F}" srcOrd="7" destOrd="0" presId="urn:microsoft.com/office/officeart/2005/8/layout/cycle5"/>
    <dgm:cxn modelId="{AF1BF052-FDE5-4BA2-A0CC-B9FB65BD2FD7}" type="presParOf" srcId="{851335F1-4638-4B8A-BA5F-8B668B3C2146}" destId="{92D169AB-53E8-43FF-A614-31F8A94CE6C2}" srcOrd="8" destOrd="0" presId="urn:microsoft.com/office/officeart/2005/8/layout/cycle5"/>
    <dgm:cxn modelId="{CF9719C9-6E16-4FB8-8C72-A4643E2CBCC3}" type="presParOf" srcId="{851335F1-4638-4B8A-BA5F-8B668B3C2146}" destId="{202B2B63-2926-461C-A4CE-9FA0F80D9CE9}" srcOrd="9" destOrd="0" presId="urn:microsoft.com/office/officeart/2005/8/layout/cycle5"/>
    <dgm:cxn modelId="{EE213BB3-1059-4527-83C9-35C53028846A}" type="presParOf" srcId="{851335F1-4638-4B8A-BA5F-8B668B3C2146}" destId="{14395396-3709-469D-A526-528EAF26932C}" srcOrd="10" destOrd="0" presId="urn:microsoft.com/office/officeart/2005/8/layout/cycle5"/>
    <dgm:cxn modelId="{C6164C5A-CED0-4207-8CF1-D404D1ED3EA7}" type="presParOf" srcId="{851335F1-4638-4B8A-BA5F-8B668B3C2146}" destId="{68132A94-5687-4280-B49F-ECF843E003B7}" srcOrd="11" destOrd="0" presId="urn:microsoft.com/office/officeart/2005/8/layout/cycle5"/>
    <dgm:cxn modelId="{1200CFBA-389D-4E1D-ABE4-E8BA7F933442}" type="presParOf" srcId="{851335F1-4638-4B8A-BA5F-8B668B3C2146}" destId="{FEC8332B-8071-405C-8B8B-C3FAAA035DF6}" srcOrd="12" destOrd="0" presId="urn:microsoft.com/office/officeart/2005/8/layout/cycle5"/>
    <dgm:cxn modelId="{CAB502D6-2580-4A51-BADD-BD5C5D386507}" type="presParOf" srcId="{851335F1-4638-4B8A-BA5F-8B668B3C2146}" destId="{A46A570F-EC1C-4DD7-954D-EFB6579832B7}" srcOrd="13" destOrd="0" presId="urn:microsoft.com/office/officeart/2005/8/layout/cycle5"/>
    <dgm:cxn modelId="{CB5C7F6F-2496-4E06-AB8F-19CC504A15C6}" type="presParOf" srcId="{851335F1-4638-4B8A-BA5F-8B668B3C2146}" destId="{02EB9471-CE76-4AD8-874B-E7A5616EC19A}" srcOrd="14" destOrd="0" presId="urn:microsoft.com/office/officeart/2005/8/layout/cycle5"/>
    <dgm:cxn modelId="{6B008856-03E2-4122-A43E-A8EE9614330C}" type="presParOf" srcId="{851335F1-4638-4B8A-BA5F-8B668B3C2146}" destId="{3C0A16BD-6FD7-4CE5-81E1-D46C7A7D0E11}" srcOrd="15" destOrd="0" presId="urn:microsoft.com/office/officeart/2005/8/layout/cycle5"/>
    <dgm:cxn modelId="{DC97C5FA-730A-4F3B-AE37-9E81BE143907}" type="presParOf" srcId="{851335F1-4638-4B8A-BA5F-8B668B3C2146}" destId="{177086AC-D707-4C83-B7D4-D71E58CFE91D}" srcOrd="16" destOrd="0" presId="urn:microsoft.com/office/officeart/2005/8/layout/cycle5"/>
    <dgm:cxn modelId="{878816F8-734F-4204-BBF4-A689D0A77DF6}" type="presParOf" srcId="{851335F1-4638-4B8A-BA5F-8B668B3C2146}" destId="{D592BE4C-E818-4F8C-A23A-40706AFE826C}" srcOrd="17" destOrd="0" presId="urn:microsoft.com/office/officeart/2005/8/layout/cycle5"/>
    <dgm:cxn modelId="{F28107D1-9F98-4D78-BBDB-6DDB95D421E2}" type="presParOf" srcId="{851335F1-4638-4B8A-BA5F-8B668B3C2146}" destId="{16B6E472-FB9D-4AB0-8739-C2991F2182B9}" srcOrd="18" destOrd="0" presId="urn:microsoft.com/office/officeart/2005/8/layout/cycle5"/>
    <dgm:cxn modelId="{6B122C0F-609B-4655-B3D3-2DFDB141E32B}" type="presParOf" srcId="{851335F1-4638-4B8A-BA5F-8B668B3C2146}" destId="{A8FC425B-0695-44F8-8A66-259B70464716}" srcOrd="19" destOrd="0" presId="urn:microsoft.com/office/officeart/2005/8/layout/cycle5"/>
    <dgm:cxn modelId="{7B2DE805-8BDE-464A-8F03-5040C7961E83}" type="presParOf" srcId="{851335F1-4638-4B8A-BA5F-8B668B3C2146}" destId="{CAE90636-FCF5-432C-936F-6A2B21EB56E6}" srcOrd="20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E399032-1A4D-45BD-896A-4D8CAF6F2B4D}" type="doc">
      <dgm:prSet loTypeId="urn:microsoft.com/office/officeart/2005/8/layout/cycle2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4661A40-C210-4618-8D94-54BEE433DFDF}">
      <dgm:prSet phldrT="[Text]"/>
      <dgm:spPr/>
      <dgm:t>
        <a:bodyPr/>
        <a:lstStyle/>
        <a:p>
          <a:r>
            <a:rPr lang="en-US" dirty="0" smtClean="0">
              <a:solidFill>
                <a:schemeClr val="bg1">
                  <a:lumMod val="65000"/>
                  <a:lumOff val="35000"/>
                </a:schemeClr>
              </a:solidFill>
            </a:rPr>
            <a:t>Reduce</a:t>
          </a:r>
          <a:endParaRPr lang="en-US" dirty="0">
            <a:solidFill>
              <a:schemeClr val="bg1">
                <a:lumMod val="65000"/>
                <a:lumOff val="35000"/>
              </a:schemeClr>
            </a:solidFill>
          </a:endParaRPr>
        </a:p>
      </dgm:t>
    </dgm:pt>
    <dgm:pt modelId="{DA09274B-F80F-4C1A-A2D5-6B8CBC592E8E}" type="parTrans" cxnId="{9F2F3B49-022E-4F2A-9088-03B330CA4AAE}">
      <dgm:prSet/>
      <dgm:spPr/>
      <dgm:t>
        <a:bodyPr/>
        <a:lstStyle/>
        <a:p>
          <a:endParaRPr lang="en-US"/>
        </a:p>
      </dgm:t>
    </dgm:pt>
    <dgm:pt modelId="{924A293E-B491-4D87-9E28-75EDD9532C73}" type="sibTrans" cxnId="{9F2F3B49-022E-4F2A-9088-03B330CA4AAE}">
      <dgm:prSet/>
      <dgm:spPr/>
      <dgm:t>
        <a:bodyPr/>
        <a:lstStyle/>
        <a:p>
          <a:endParaRPr lang="en-US"/>
        </a:p>
      </dgm:t>
    </dgm:pt>
    <dgm:pt modelId="{58E8B468-6448-4BA0-9EAA-5750F9DC1179}">
      <dgm:prSet phldrT="[Text]"/>
      <dgm:spPr/>
      <dgm:t>
        <a:bodyPr/>
        <a:lstStyle/>
        <a:p>
          <a:r>
            <a:rPr lang="en-US" dirty="0" smtClean="0">
              <a:solidFill>
                <a:schemeClr val="bg1">
                  <a:lumMod val="65000"/>
                  <a:lumOff val="35000"/>
                </a:schemeClr>
              </a:solidFill>
            </a:rPr>
            <a:t>Reuse</a:t>
          </a:r>
          <a:endParaRPr lang="en-US" dirty="0">
            <a:solidFill>
              <a:schemeClr val="bg1">
                <a:lumMod val="65000"/>
                <a:lumOff val="35000"/>
              </a:schemeClr>
            </a:solidFill>
          </a:endParaRPr>
        </a:p>
      </dgm:t>
    </dgm:pt>
    <dgm:pt modelId="{122742AB-1AF5-4525-877D-4626A71D2CBE}" type="parTrans" cxnId="{454A73DC-D44D-4BB5-8260-15F983106981}">
      <dgm:prSet/>
      <dgm:spPr/>
      <dgm:t>
        <a:bodyPr/>
        <a:lstStyle/>
        <a:p>
          <a:endParaRPr lang="en-US"/>
        </a:p>
      </dgm:t>
    </dgm:pt>
    <dgm:pt modelId="{40F2AA71-9FB4-4AE0-B53E-A06056A78094}" type="sibTrans" cxnId="{454A73DC-D44D-4BB5-8260-15F983106981}">
      <dgm:prSet/>
      <dgm:spPr/>
      <dgm:t>
        <a:bodyPr/>
        <a:lstStyle/>
        <a:p>
          <a:endParaRPr lang="en-US"/>
        </a:p>
      </dgm:t>
    </dgm:pt>
    <dgm:pt modelId="{0ED16738-0151-4CEC-AD26-492F0D86492A}">
      <dgm:prSet phldrT="[Text]"/>
      <dgm:spPr/>
      <dgm:t>
        <a:bodyPr/>
        <a:lstStyle/>
        <a:p>
          <a:r>
            <a:rPr lang="en-US" dirty="0" smtClean="0">
              <a:solidFill>
                <a:schemeClr val="bg1">
                  <a:lumMod val="65000"/>
                  <a:lumOff val="35000"/>
                </a:schemeClr>
              </a:solidFill>
            </a:rPr>
            <a:t>Recycle</a:t>
          </a:r>
          <a:endParaRPr lang="en-US" dirty="0">
            <a:solidFill>
              <a:schemeClr val="bg1">
                <a:lumMod val="65000"/>
                <a:lumOff val="35000"/>
              </a:schemeClr>
            </a:solidFill>
          </a:endParaRPr>
        </a:p>
      </dgm:t>
    </dgm:pt>
    <dgm:pt modelId="{E2CE695E-ED0D-4E8D-B9CC-E80C379D2DF8}" type="parTrans" cxnId="{9C8049BE-9D8E-4EBE-BAE8-6319EC4D5308}">
      <dgm:prSet/>
      <dgm:spPr/>
      <dgm:t>
        <a:bodyPr/>
        <a:lstStyle/>
        <a:p>
          <a:endParaRPr lang="en-US"/>
        </a:p>
      </dgm:t>
    </dgm:pt>
    <dgm:pt modelId="{A967037B-F710-4525-A029-9EC395506E7D}" type="sibTrans" cxnId="{9C8049BE-9D8E-4EBE-BAE8-6319EC4D5308}">
      <dgm:prSet/>
      <dgm:spPr/>
      <dgm:t>
        <a:bodyPr/>
        <a:lstStyle/>
        <a:p>
          <a:endParaRPr lang="en-US"/>
        </a:p>
      </dgm:t>
    </dgm:pt>
    <dgm:pt modelId="{167CC00B-7D59-4A03-985D-B11276CCEAAC}">
      <dgm:prSet phldrT="[Text]"/>
      <dgm:spPr/>
      <dgm:t>
        <a:bodyPr/>
        <a:lstStyle/>
        <a:p>
          <a:r>
            <a:rPr lang="en-US" dirty="0" smtClean="0">
              <a:solidFill>
                <a:schemeClr val="bg1">
                  <a:lumMod val="65000"/>
                  <a:lumOff val="35000"/>
                </a:schemeClr>
              </a:solidFill>
            </a:rPr>
            <a:t>Gasify</a:t>
          </a:r>
          <a:endParaRPr lang="en-US" dirty="0">
            <a:solidFill>
              <a:schemeClr val="bg1">
                <a:lumMod val="65000"/>
                <a:lumOff val="35000"/>
              </a:schemeClr>
            </a:solidFill>
          </a:endParaRPr>
        </a:p>
      </dgm:t>
    </dgm:pt>
    <dgm:pt modelId="{574AD98E-216C-4FDC-85CC-D1A82B191A14}" type="parTrans" cxnId="{794CFCF4-49DC-4827-98FA-67B5650468A9}">
      <dgm:prSet/>
      <dgm:spPr/>
      <dgm:t>
        <a:bodyPr/>
        <a:lstStyle/>
        <a:p>
          <a:endParaRPr lang="en-US"/>
        </a:p>
      </dgm:t>
    </dgm:pt>
    <dgm:pt modelId="{57A027C6-D5B3-4B44-B350-6C9F40939934}" type="sibTrans" cxnId="{794CFCF4-49DC-4827-98FA-67B5650468A9}">
      <dgm:prSet/>
      <dgm:spPr/>
      <dgm:t>
        <a:bodyPr/>
        <a:lstStyle/>
        <a:p>
          <a:endParaRPr lang="en-US"/>
        </a:p>
      </dgm:t>
    </dgm:pt>
    <dgm:pt modelId="{9A13CE60-1659-4AC9-8CEF-294C70C45F25}">
      <dgm:prSet phldrT="[Text]"/>
      <dgm:spPr/>
      <dgm:t>
        <a:bodyPr/>
        <a:lstStyle/>
        <a:p>
          <a:r>
            <a:rPr lang="en-US" dirty="0" smtClean="0">
              <a:solidFill>
                <a:schemeClr val="bg1">
                  <a:lumMod val="65000"/>
                  <a:lumOff val="35000"/>
                </a:schemeClr>
              </a:solidFill>
            </a:rPr>
            <a:t>Reclaim</a:t>
          </a:r>
          <a:endParaRPr lang="en-US" dirty="0">
            <a:solidFill>
              <a:schemeClr val="bg1">
                <a:lumMod val="65000"/>
                <a:lumOff val="35000"/>
              </a:schemeClr>
            </a:solidFill>
          </a:endParaRPr>
        </a:p>
      </dgm:t>
    </dgm:pt>
    <dgm:pt modelId="{4AFED4D3-E3F9-4356-A5DC-592DB75F01C4}" type="parTrans" cxnId="{AF34C065-0BCA-483B-8892-5359807169B0}">
      <dgm:prSet/>
      <dgm:spPr/>
      <dgm:t>
        <a:bodyPr/>
        <a:lstStyle/>
        <a:p>
          <a:endParaRPr lang="en-US"/>
        </a:p>
      </dgm:t>
    </dgm:pt>
    <dgm:pt modelId="{1F65E987-7892-4416-B0F1-83E164417344}" type="sibTrans" cxnId="{AF34C065-0BCA-483B-8892-5359807169B0}">
      <dgm:prSet/>
      <dgm:spPr/>
      <dgm:t>
        <a:bodyPr/>
        <a:lstStyle/>
        <a:p>
          <a:endParaRPr lang="en-US"/>
        </a:p>
      </dgm:t>
    </dgm:pt>
    <dgm:pt modelId="{6922313B-FCE0-48B3-AE7D-6DF69E4650AA}" type="pres">
      <dgm:prSet presAssocID="{7E399032-1A4D-45BD-896A-4D8CAF6F2B4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F5AD8F4-A129-4DF6-B287-1D820C4F0115}" type="pres">
      <dgm:prSet presAssocID="{84661A40-C210-4618-8D94-54BEE433DFDF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44837B-CB23-461D-9B0C-6F8BB82807A0}" type="pres">
      <dgm:prSet presAssocID="{924A293E-B491-4D87-9E28-75EDD9532C73}" presName="sibTrans" presStyleLbl="sibTrans2D1" presStyleIdx="0" presStyleCnt="5"/>
      <dgm:spPr/>
      <dgm:t>
        <a:bodyPr/>
        <a:lstStyle/>
        <a:p>
          <a:endParaRPr lang="en-US"/>
        </a:p>
      </dgm:t>
    </dgm:pt>
    <dgm:pt modelId="{966CA08B-9BEB-4A20-AAAD-A073C0D5CB6E}" type="pres">
      <dgm:prSet presAssocID="{924A293E-B491-4D87-9E28-75EDD9532C73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D30C8817-8268-402D-800A-7E4037EC71CF}" type="pres">
      <dgm:prSet presAssocID="{58E8B468-6448-4BA0-9EAA-5750F9DC1179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FE1C86-E0C9-4B9D-B213-548551067F42}" type="pres">
      <dgm:prSet presAssocID="{40F2AA71-9FB4-4AE0-B53E-A06056A78094}" presName="sibTrans" presStyleLbl="sibTrans2D1" presStyleIdx="1" presStyleCnt="5"/>
      <dgm:spPr/>
      <dgm:t>
        <a:bodyPr/>
        <a:lstStyle/>
        <a:p>
          <a:endParaRPr lang="en-US"/>
        </a:p>
      </dgm:t>
    </dgm:pt>
    <dgm:pt modelId="{D69979CD-3830-488B-98E7-7812F86B7C89}" type="pres">
      <dgm:prSet presAssocID="{40F2AA71-9FB4-4AE0-B53E-A06056A78094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8F7D2F08-6F75-4858-8D3B-DC58A38E7A61}" type="pres">
      <dgm:prSet presAssocID="{0ED16738-0151-4CEC-AD26-492F0D86492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C9ABBB-EEC4-418F-9464-10242779FCBB}" type="pres">
      <dgm:prSet presAssocID="{A967037B-F710-4525-A029-9EC395506E7D}" presName="sibTrans" presStyleLbl="sibTrans2D1" presStyleIdx="2" presStyleCnt="5"/>
      <dgm:spPr/>
      <dgm:t>
        <a:bodyPr/>
        <a:lstStyle/>
        <a:p>
          <a:endParaRPr lang="en-US"/>
        </a:p>
      </dgm:t>
    </dgm:pt>
    <dgm:pt modelId="{BF1A926A-8C4D-46E4-AF6F-5C69FD3F8421}" type="pres">
      <dgm:prSet presAssocID="{A967037B-F710-4525-A029-9EC395506E7D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BD9D4C63-7206-4270-98AD-AFF90E26AE76}" type="pres">
      <dgm:prSet presAssocID="{167CC00B-7D59-4A03-985D-B11276CCEAA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BD0AC3-2A09-4A00-8174-7BD50EA134A5}" type="pres">
      <dgm:prSet presAssocID="{57A027C6-D5B3-4B44-B350-6C9F40939934}" presName="sibTrans" presStyleLbl="sibTrans2D1" presStyleIdx="3" presStyleCnt="5"/>
      <dgm:spPr/>
      <dgm:t>
        <a:bodyPr/>
        <a:lstStyle/>
        <a:p>
          <a:endParaRPr lang="en-US"/>
        </a:p>
      </dgm:t>
    </dgm:pt>
    <dgm:pt modelId="{72A30333-1317-45B7-B0E6-21DCDEF23EA8}" type="pres">
      <dgm:prSet presAssocID="{57A027C6-D5B3-4B44-B350-6C9F40939934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E256098E-9B2D-4010-83CD-259AF9BE7E74}" type="pres">
      <dgm:prSet presAssocID="{9A13CE60-1659-4AC9-8CEF-294C70C45F2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46B94B-E0BE-4B38-AAE7-F536DDF1774C}" type="pres">
      <dgm:prSet presAssocID="{1F65E987-7892-4416-B0F1-83E164417344}" presName="sibTrans" presStyleLbl="sibTrans2D1" presStyleIdx="4" presStyleCnt="5"/>
      <dgm:spPr/>
      <dgm:t>
        <a:bodyPr/>
        <a:lstStyle/>
        <a:p>
          <a:endParaRPr lang="en-US"/>
        </a:p>
      </dgm:t>
    </dgm:pt>
    <dgm:pt modelId="{4EC5AABB-378F-4CA0-A19F-663E6C7256DC}" type="pres">
      <dgm:prSet presAssocID="{1F65E987-7892-4416-B0F1-83E164417344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65BD69B1-6F16-4E3B-9EEF-AAE3AA93D9CF}" type="presOf" srcId="{40F2AA71-9FB4-4AE0-B53E-A06056A78094}" destId="{10FE1C86-E0C9-4B9D-B213-548551067F42}" srcOrd="0" destOrd="0" presId="urn:microsoft.com/office/officeart/2005/8/layout/cycle2"/>
    <dgm:cxn modelId="{36740294-5C0C-41AE-B643-A3A90862A2C4}" type="presOf" srcId="{924A293E-B491-4D87-9E28-75EDD9532C73}" destId="{B944837B-CB23-461D-9B0C-6F8BB82807A0}" srcOrd="0" destOrd="0" presId="urn:microsoft.com/office/officeart/2005/8/layout/cycle2"/>
    <dgm:cxn modelId="{39CC8E39-F518-438F-8BBE-6CA85A33EEFD}" type="presOf" srcId="{7E399032-1A4D-45BD-896A-4D8CAF6F2B4D}" destId="{6922313B-FCE0-48B3-AE7D-6DF69E4650AA}" srcOrd="0" destOrd="0" presId="urn:microsoft.com/office/officeart/2005/8/layout/cycle2"/>
    <dgm:cxn modelId="{CA80B55E-3F7D-4E53-8188-DA964E90ED4D}" type="presOf" srcId="{A967037B-F710-4525-A029-9EC395506E7D}" destId="{BF1A926A-8C4D-46E4-AF6F-5C69FD3F8421}" srcOrd="1" destOrd="0" presId="urn:microsoft.com/office/officeart/2005/8/layout/cycle2"/>
    <dgm:cxn modelId="{7F381AD3-5148-47D2-AAEB-27FD5DD46480}" type="presOf" srcId="{1F65E987-7892-4416-B0F1-83E164417344}" destId="{1046B94B-E0BE-4B38-AAE7-F536DDF1774C}" srcOrd="0" destOrd="0" presId="urn:microsoft.com/office/officeart/2005/8/layout/cycle2"/>
    <dgm:cxn modelId="{53F0836D-F5AA-4628-B906-9C299CE8493A}" type="presOf" srcId="{0ED16738-0151-4CEC-AD26-492F0D86492A}" destId="{8F7D2F08-6F75-4858-8D3B-DC58A38E7A61}" srcOrd="0" destOrd="0" presId="urn:microsoft.com/office/officeart/2005/8/layout/cycle2"/>
    <dgm:cxn modelId="{312D354D-851E-4906-9166-9EDF20A0FABD}" type="presOf" srcId="{9A13CE60-1659-4AC9-8CEF-294C70C45F25}" destId="{E256098E-9B2D-4010-83CD-259AF9BE7E74}" srcOrd="0" destOrd="0" presId="urn:microsoft.com/office/officeart/2005/8/layout/cycle2"/>
    <dgm:cxn modelId="{E8838B25-8D9B-44BC-80CA-81B206596CD7}" type="presOf" srcId="{1F65E987-7892-4416-B0F1-83E164417344}" destId="{4EC5AABB-378F-4CA0-A19F-663E6C7256DC}" srcOrd="1" destOrd="0" presId="urn:microsoft.com/office/officeart/2005/8/layout/cycle2"/>
    <dgm:cxn modelId="{EE10F194-FA9A-445D-94AE-8A9DFFD1F2C6}" type="presOf" srcId="{58E8B468-6448-4BA0-9EAA-5750F9DC1179}" destId="{D30C8817-8268-402D-800A-7E4037EC71CF}" srcOrd="0" destOrd="0" presId="urn:microsoft.com/office/officeart/2005/8/layout/cycle2"/>
    <dgm:cxn modelId="{794CFCF4-49DC-4827-98FA-67B5650468A9}" srcId="{7E399032-1A4D-45BD-896A-4D8CAF6F2B4D}" destId="{167CC00B-7D59-4A03-985D-B11276CCEAAC}" srcOrd="3" destOrd="0" parTransId="{574AD98E-216C-4FDC-85CC-D1A82B191A14}" sibTransId="{57A027C6-D5B3-4B44-B350-6C9F40939934}"/>
    <dgm:cxn modelId="{C383F5B0-DB69-4ACC-B52A-D5C89922A2C7}" type="presOf" srcId="{40F2AA71-9FB4-4AE0-B53E-A06056A78094}" destId="{D69979CD-3830-488B-98E7-7812F86B7C89}" srcOrd="1" destOrd="0" presId="urn:microsoft.com/office/officeart/2005/8/layout/cycle2"/>
    <dgm:cxn modelId="{4E6F6C7C-8779-42ED-840B-9A3AE130B448}" type="presOf" srcId="{57A027C6-D5B3-4B44-B350-6C9F40939934}" destId="{DBBD0AC3-2A09-4A00-8174-7BD50EA134A5}" srcOrd="0" destOrd="0" presId="urn:microsoft.com/office/officeart/2005/8/layout/cycle2"/>
    <dgm:cxn modelId="{5DE781EC-2BA4-44E9-8A69-0483904662F8}" type="presOf" srcId="{84661A40-C210-4618-8D94-54BEE433DFDF}" destId="{4F5AD8F4-A129-4DF6-B287-1D820C4F0115}" srcOrd="0" destOrd="0" presId="urn:microsoft.com/office/officeart/2005/8/layout/cycle2"/>
    <dgm:cxn modelId="{AF34C065-0BCA-483B-8892-5359807169B0}" srcId="{7E399032-1A4D-45BD-896A-4D8CAF6F2B4D}" destId="{9A13CE60-1659-4AC9-8CEF-294C70C45F25}" srcOrd="4" destOrd="0" parTransId="{4AFED4D3-E3F9-4356-A5DC-592DB75F01C4}" sibTransId="{1F65E987-7892-4416-B0F1-83E164417344}"/>
    <dgm:cxn modelId="{0C0E03F9-609C-4A97-B426-39405E830BB0}" type="presOf" srcId="{924A293E-B491-4D87-9E28-75EDD9532C73}" destId="{966CA08B-9BEB-4A20-AAAD-A073C0D5CB6E}" srcOrd="1" destOrd="0" presId="urn:microsoft.com/office/officeart/2005/8/layout/cycle2"/>
    <dgm:cxn modelId="{9F2F3B49-022E-4F2A-9088-03B330CA4AAE}" srcId="{7E399032-1A4D-45BD-896A-4D8CAF6F2B4D}" destId="{84661A40-C210-4618-8D94-54BEE433DFDF}" srcOrd="0" destOrd="0" parTransId="{DA09274B-F80F-4C1A-A2D5-6B8CBC592E8E}" sibTransId="{924A293E-B491-4D87-9E28-75EDD9532C73}"/>
    <dgm:cxn modelId="{F5228B47-EA39-43EA-A682-57E5CA36E41E}" type="presOf" srcId="{A967037B-F710-4525-A029-9EC395506E7D}" destId="{BAC9ABBB-EEC4-418F-9464-10242779FCBB}" srcOrd="0" destOrd="0" presId="urn:microsoft.com/office/officeart/2005/8/layout/cycle2"/>
    <dgm:cxn modelId="{454A73DC-D44D-4BB5-8260-15F983106981}" srcId="{7E399032-1A4D-45BD-896A-4D8CAF6F2B4D}" destId="{58E8B468-6448-4BA0-9EAA-5750F9DC1179}" srcOrd="1" destOrd="0" parTransId="{122742AB-1AF5-4525-877D-4626A71D2CBE}" sibTransId="{40F2AA71-9FB4-4AE0-B53E-A06056A78094}"/>
    <dgm:cxn modelId="{759C06BC-6908-4AEC-BD52-C3633AB23D6D}" type="presOf" srcId="{167CC00B-7D59-4A03-985D-B11276CCEAAC}" destId="{BD9D4C63-7206-4270-98AD-AFF90E26AE76}" srcOrd="0" destOrd="0" presId="urn:microsoft.com/office/officeart/2005/8/layout/cycle2"/>
    <dgm:cxn modelId="{65625ACD-3AB5-4C81-86EC-51811E34A8B4}" type="presOf" srcId="{57A027C6-D5B3-4B44-B350-6C9F40939934}" destId="{72A30333-1317-45B7-B0E6-21DCDEF23EA8}" srcOrd="1" destOrd="0" presId="urn:microsoft.com/office/officeart/2005/8/layout/cycle2"/>
    <dgm:cxn modelId="{9C8049BE-9D8E-4EBE-BAE8-6319EC4D5308}" srcId="{7E399032-1A4D-45BD-896A-4D8CAF6F2B4D}" destId="{0ED16738-0151-4CEC-AD26-492F0D86492A}" srcOrd="2" destOrd="0" parTransId="{E2CE695E-ED0D-4E8D-B9CC-E80C379D2DF8}" sibTransId="{A967037B-F710-4525-A029-9EC395506E7D}"/>
    <dgm:cxn modelId="{C72BF373-EC88-4B52-A100-0C8DE45BE83F}" type="presParOf" srcId="{6922313B-FCE0-48B3-AE7D-6DF69E4650AA}" destId="{4F5AD8F4-A129-4DF6-B287-1D820C4F0115}" srcOrd="0" destOrd="0" presId="urn:microsoft.com/office/officeart/2005/8/layout/cycle2"/>
    <dgm:cxn modelId="{98C0A7ED-3F77-4623-BBB4-FB3695F05A85}" type="presParOf" srcId="{6922313B-FCE0-48B3-AE7D-6DF69E4650AA}" destId="{B944837B-CB23-461D-9B0C-6F8BB82807A0}" srcOrd="1" destOrd="0" presId="urn:microsoft.com/office/officeart/2005/8/layout/cycle2"/>
    <dgm:cxn modelId="{88016292-10B5-4C68-AAB7-3D01D57116CF}" type="presParOf" srcId="{B944837B-CB23-461D-9B0C-6F8BB82807A0}" destId="{966CA08B-9BEB-4A20-AAAD-A073C0D5CB6E}" srcOrd="0" destOrd="0" presId="urn:microsoft.com/office/officeart/2005/8/layout/cycle2"/>
    <dgm:cxn modelId="{E7903D4A-69CE-420E-A051-41BB6E91D024}" type="presParOf" srcId="{6922313B-FCE0-48B3-AE7D-6DF69E4650AA}" destId="{D30C8817-8268-402D-800A-7E4037EC71CF}" srcOrd="2" destOrd="0" presId="urn:microsoft.com/office/officeart/2005/8/layout/cycle2"/>
    <dgm:cxn modelId="{64BD2FAD-F79E-4D93-9CBE-AC30F6ADFFAD}" type="presParOf" srcId="{6922313B-FCE0-48B3-AE7D-6DF69E4650AA}" destId="{10FE1C86-E0C9-4B9D-B213-548551067F42}" srcOrd="3" destOrd="0" presId="urn:microsoft.com/office/officeart/2005/8/layout/cycle2"/>
    <dgm:cxn modelId="{C356B123-DA3F-4307-9AF1-E77087C22218}" type="presParOf" srcId="{10FE1C86-E0C9-4B9D-B213-548551067F42}" destId="{D69979CD-3830-488B-98E7-7812F86B7C89}" srcOrd="0" destOrd="0" presId="urn:microsoft.com/office/officeart/2005/8/layout/cycle2"/>
    <dgm:cxn modelId="{1746F635-9169-44CD-BD3C-163D2E61DE6F}" type="presParOf" srcId="{6922313B-FCE0-48B3-AE7D-6DF69E4650AA}" destId="{8F7D2F08-6F75-4858-8D3B-DC58A38E7A61}" srcOrd="4" destOrd="0" presId="urn:microsoft.com/office/officeart/2005/8/layout/cycle2"/>
    <dgm:cxn modelId="{656E96D8-9B01-4608-8DB2-44CB1D4C6F95}" type="presParOf" srcId="{6922313B-FCE0-48B3-AE7D-6DF69E4650AA}" destId="{BAC9ABBB-EEC4-418F-9464-10242779FCBB}" srcOrd="5" destOrd="0" presId="urn:microsoft.com/office/officeart/2005/8/layout/cycle2"/>
    <dgm:cxn modelId="{1427A72F-0CEF-40C4-837E-D0F9FA6E8B49}" type="presParOf" srcId="{BAC9ABBB-EEC4-418F-9464-10242779FCBB}" destId="{BF1A926A-8C4D-46E4-AF6F-5C69FD3F8421}" srcOrd="0" destOrd="0" presId="urn:microsoft.com/office/officeart/2005/8/layout/cycle2"/>
    <dgm:cxn modelId="{45B2B78E-1683-474D-B708-17AB201143E2}" type="presParOf" srcId="{6922313B-FCE0-48B3-AE7D-6DF69E4650AA}" destId="{BD9D4C63-7206-4270-98AD-AFF90E26AE76}" srcOrd="6" destOrd="0" presId="urn:microsoft.com/office/officeart/2005/8/layout/cycle2"/>
    <dgm:cxn modelId="{32D43B8E-5F48-43C8-89AE-B6CAD1A4610C}" type="presParOf" srcId="{6922313B-FCE0-48B3-AE7D-6DF69E4650AA}" destId="{DBBD0AC3-2A09-4A00-8174-7BD50EA134A5}" srcOrd="7" destOrd="0" presId="urn:microsoft.com/office/officeart/2005/8/layout/cycle2"/>
    <dgm:cxn modelId="{83AF5574-9A6C-4D46-A025-1D5D7DFA0CC3}" type="presParOf" srcId="{DBBD0AC3-2A09-4A00-8174-7BD50EA134A5}" destId="{72A30333-1317-45B7-B0E6-21DCDEF23EA8}" srcOrd="0" destOrd="0" presId="urn:microsoft.com/office/officeart/2005/8/layout/cycle2"/>
    <dgm:cxn modelId="{57DE2648-2AE2-4B7B-8ACC-0D649B62B8BE}" type="presParOf" srcId="{6922313B-FCE0-48B3-AE7D-6DF69E4650AA}" destId="{E256098E-9B2D-4010-83CD-259AF9BE7E74}" srcOrd="8" destOrd="0" presId="urn:microsoft.com/office/officeart/2005/8/layout/cycle2"/>
    <dgm:cxn modelId="{1E74959E-8F4A-49B1-916B-483D13D842C4}" type="presParOf" srcId="{6922313B-FCE0-48B3-AE7D-6DF69E4650AA}" destId="{1046B94B-E0BE-4B38-AAE7-F536DDF1774C}" srcOrd="9" destOrd="0" presId="urn:microsoft.com/office/officeart/2005/8/layout/cycle2"/>
    <dgm:cxn modelId="{B285BBF3-E614-4AA4-878F-C33F461CDA59}" type="presParOf" srcId="{1046B94B-E0BE-4B38-AAE7-F536DDF1774C}" destId="{4EC5AABB-378F-4CA0-A19F-663E6C7256DC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BED685-6054-4066-AAF2-D6BDC7D7D61C}">
      <dsp:nvSpPr>
        <dsp:cNvPr id="0" name=""/>
        <dsp:cNvSpPr/>
      </dsp:nvSpPr>
      <dsp:spPr>
        <a:xfrm rot="16200000">
          <a:off x="-1047608" y="1048613"/>
          <a:ext cx="4709160" cy="2611933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0" rIns="132219" bIns="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bg1">
                  <a:lumMod val="65000"/>
                  <a:lumOff val="35000"/>
                </a:schemeClr>
              </a:solidFill>
            </a:rPr>
            <a:t>The SL County landfill has less than 50 years left of capacity. There is not another site to replace the landfill.</a:t>
          </a:r>
          <a:endParaRPr lang="en-US" sz="2100" kern="1200" dirty="0">
            <a:solidFill>
              <a:schemeClr val="bg1">
                <a:lumMod val="65000"/>
                <a:lumOff val="35000"/>
              </a:schemeClr>
            </a:solidFill>
          </a:endParaRPr>
        </a:p>
      </dsp:txBody>
      <dsp:txXfrm rot="5400000">
        <a:off x="1005" y="941832"/>
        <a:ext cx="2611933" cy="2825496"/>
      </dsp:txXfrm>
    </dsp:sp>
    <dsp:sp modelId="{353372C3-E0B2-4D80-8B97-C97934F21EBD}">
      <dsp:nvSpPr>
        <dsp:cNvPr id="0" name=""/>
        <dsp:cNvSpPr/>
      </dsp:nvSpPr>
      <dsp:spPr>
        <a:xfrm rot="16200000">
          <a:off x="1760219" y="1048613"/>
          <a:ext cx="4709160" cy="2611933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0" rIns="132219" bIns="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bg1">
                  <a:lumMod val="65000"/>
                  <a:lumOff val="35000"/>
                </a:schemeClr>
              </a:solidFill>
            </a:rPr>
            <a:t>At 33 % nationally, recycling participation is higher than it has ever been. Here in Utah the percentage is nearly ½ of the national average</a:t>
          </a:r>
          <a:r>
            <a:rPr lang="en-US" sz="2100" kern="1200" dirty="0" smtClean="0"/>
            <a:t>. </a:t>
          </a:r>
          <a:endParaRPr lang="en-US" sz="2100" kern="1200" dirty="0"/>
        </a:p>
      </dsp:txBody>
      <dsp:txXfrm rot="5400000">
        <a:off x="2808832" y="941832"/>
        <a:ext cx="2611933" cy="2825496"/>
      </dsp:txXfrm>
    </dsp:sp>
    <dsp:sp modelId="{6B489531-12CD-4BDE-8928-EF64A8372D80}">
      <dsp:nvSpPr>
        <dsp:cNvPr id="0" name=""/>
        <dsp:cNvSpPr/>
      </dsp:nvSpPr>
      <dsp:spPr>
        <a:xfrm rot="16200000">
          <a:off x="4568048" y="1048613"/>
          <a:ext cx="4709160" cy="2611933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0" rIns="132219" bIns="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bg1">
                  <a:lumMod val="65000"/>
                  <a:lumOff val="35000"/>
                </a:schemeClr>
              </a:solidFill>
            </a:rPr>
            <a:t>Nearly 70 % of all waste can be recycled. What can be done with the rest?</a:t>
          </a:r>
          <a:endParaRPr lang="en-US" sz="2100" kern="1200" dirty="0">
            <a:solidFill>
              <a:schemeClr val="bg1">
                <a:lumMod val="65000"/>
                <a:lumOff val="35000"/>
              </a:schemeClr>
            </a:solidFill>
          </a:endParaRPr>
        </a:p>
      </dsp:txBody>
      <dsp:txXfrm rot="5400000">
        <a:off x="5616661" y="941832"/>
        <a:ext cx="2611933" cy="28254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DC6A4B-2CD7-4E7D-B17E-5471BA2A4FFF}">
      <dsp:nvSpPr>
        <dsp:cNvPr id="0" name=""/>
        <dsp:cNvSpPr/>
      </dsp:nvSpPr>
      <dsp:spPr>
        <a:xfrm>
          <a:off x="2473523" y="1107"/>
          <a:ext cx="1148953" cy="746819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Waste is crushed into smaller pieces</a:t>
          </a:r>
          <a:endParaRPr lang="en-US" sz="800" kern="1200" dirty="0"/>
        </a:p>
      </dsp:txBody>
      <dsp:txXfrm>
        <a:off x="2509980" y="37564"/>
        <a:ext cx="1076039" cy="673905"/>
      </dsp:txXfrm>
    </dsp:sp>
    <dsp:sp modelId="{A5111876-F0FD-4EE8-863D-6ADCD9AF51DA}">
      <dsp:nvSpPr>
        <dsp:cNvPr id="0" name=""/>
        <dsp:cNvSpPr/>
      </dsp:nvSpPr>
      <dsp:spPr>
        <a:xfrm>
          <a:off x="916683" y="374517"/>
          <a:ext cx="4262632" cy="4262632"/>
        </a:xfrm>
        <a:custGeom>
          <a:avLst/>
          <a:gdLst/>
          <a:ahLst/>
          <a:cxnLst/>
          <a:rect l="0" t="0" r="0" b="0"/>
          <a:pathLst>
            <a:path>
              <a:moveTo>
                <a:pt x="2856206" y="127059"/>
              </a:moveTo>
              <a:arcTo wR="2131316" hR="2131316" stAng="17393028" swAng="771842"/>
            </a:path>
          </a:pathLst>
        </a:custGeom>
        <a:noFill/>
        <a:ln w="9525" cap="flat" cmpd="sng" algn="ctr">
          <a:solidFill>
            <a:schemeClr val="accent1">
              <a:shade val="90000"/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648C1C-0C38-45C7-AB27-B6FFE6FA5BFE}">
      <dsp:nvSpPr>
        <dsp:cNvPr id="0" name=""/>
        <dsp:cNvSpPr/>
      </dsp:nvSpPr>
      <dsp:spPr>
        <a:xfrm>
          <a:off x="4139853" y="803569"/>
          <a:ext cx="1148953" cy="746819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6667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Waste is fed into gasification chamber</a:t>
          </a:r>
          <a:endParaRPr lang="en-US" sz="800" kern="1200" dirty="0"/>
        </a:p>
      </dsp:txBody>
      <dsp:txXfrm>
        <a:off x="4176310" y="840026"/>
        <a:ext cx="1076039" cy="673905"/>
      </dsp:txXfrm>
    </dsp:sp>
    <dsp:sp modelId="{DBC91019-636C-4DD0-BDD9-8681AAE7E7BB}">
      <dsp:nvSpPr>
        <dsp:cNvPr id="0" name=""/>
        <dsp:cNvSpPr/>
      </dsp:nvSpPr>
      <dsp:spPr>
        <a:xfrm>
          <a:off x="916683" y="374517"/>
          <a:ext cx="4262632" cy="4262632"/>
        </a:xfrm>
        <a:custGeom>
          <a:avLst/>
          <a:gdLst/>
          <a:ahLst/>
          <a:cxnLst/>
          <a:rect l="0" t="0" r="0" b="0"/>
          <a:pathLst>
            <a:path>
              <a:moveTo>
                <a:pt x="4123346" y="1373475"/>
              </a:moveTo>
              <a:arcTo wR="2131316" hR="2131316" stAng="20350282" swAng="1064134"/>
            </a:path>
          </a:pathLst>
        </a:custGeom>
        <a:noFill/>
        <a:ln w="9525" cap="flat" cmpd="sng" algn="ctr">
          <a:solidFill>
            <a:schemeClr val="accent1">
              <a:shade val="90000"/>
              <a:hueOff val="-30634"/>
              <a:satOff val="-551"/>
              <a:lumOff val="4474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037764-B5C6-43B8-942B-052159C11923}">
      <dsp:nvSpPr>
        <dsp:cNvPr id="0" name=""/>
        <dsp:cNvSpPr/>
      </dsp:nvSpPr>
      <dsp:spPr>
        <a:xfrm>
          <a:off x="4551403" y="2606686"/>
          <a:ext cx="1148953" cy="746819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13333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Plasma arc is used to break down waste.</a:t>
          </a:r>
          <a:endParaRPr lang="en-US" sz="800" kern="1200" dirty="0"/>
        </a:p>
      </dsp:txBody>
      <dsp:txXfrm>
        <a:off x="4587860" y="2643143"/>
        <a:ext cx="1076039" cy="673905"/>
      </dsp:txXfrm>
    </dsp:sp>
    <dsp:sp modelId="{92D169AB-53E8-43FF-A614-31F8A94CE6C2}">
      <dsp:nvSpPr>
        <dsp:cNvPr id="0" name=""/>
        <dsp:cNvSpPr/>
      </dsp:nvSpPr>
      <dsp:spPr>
        <a:xfrm>
          <a:off x="916683" y="374517"/>
          <a:ext cx="4262632" cy="4262632"/>
        </a:xfrm>
        <a:custGeom>
          <a:avLst/>
          <a:gdLst/>
          <a:ahLst/>
          <a:cxnLst/>
          <a:rect l="0" t="0" r="0" b="0"/>
          <a:pathLst>
            <a:path>
              <a:moveTo>
                <a:pt x="4012736" y="3132697"/>
              </a:moveTo>
              <a:arcTo wR="2131316" hR="2131316" stAng="1681442" swAng="835232"/>
            </a:path>
          </a:pathLst>
        </a:custGeom>
        <a:noFill/>
        <a:ln w="9525" cap="flat" cmpd="sng" algn="ctr">
          <a:solidFill>
            <a:schemeClr val="accent1">
              <a:shade val="90000"/>
              <a:hueOff val="-61267"/>
              <a:satOff val="-1102"/>
              <a:lumOff val="8948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2B2B63-2926-461C-A4CE-9FA0F80D9CE9}">
      <dsp:nvSpPr>
        <dsp:cNvPr id="0" name=""/>
        <dsp:cNvSpPr/>
      </dsp:nvSpPr>
      <dsp:spPr>
        <a:xfrm>
          <a:off x="3398266" y="4052673"/>
          <a:ext cx="1148953" cy="746819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2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Gases and slag are collected and processed for resale</a:t>
          </a:r>
          <a:endParaRPr lang="en-US" sz="800" kern="1200" dirty="0"/>
        </a:p>
      </dsp:txBody>
      <dsp:txXfrm>
        <a:off x="3434723" y="4089130"/>
        <a:ext cx="1076039" cy="673905"/>
      </dsp:txXfrm>
    </dsp:sp>
    <dsp:sp modelId="{68132A94-5687-4280-B49F-ECF843E003B7}">
      <dsp:nvSpPr>
        <dsp:cNvPr id="0" name=""/>
        <dsp:cNvSpPr/>
      </dsp:nvSpPr>
      <dsp:spPr>
        <a:xfrm>
          <a:off x="916683" y="374517"/>
          <a:ext cx="4262632" cy="4262632"/>
        </a:xfrm>
        <a:custGeom>
          <a:avLst/>
          <a:gdLst/>
          <a:ahLst/>
          <a:cxnLst/>
          <a:rect l="0" t="0" r="0" b="0"/>
          <a:pathLst>
            <a:path>
              <a:moveTo>
                <a:pt x="2342724" y="4252121"/>
              </a:moveTo>
              <a:arcTo wR="2131316" hR="2131316" stAng="5058444" swAng="683113"/>
            </a:path>
          </a:pathLst>
        </a:custGeom>
        <a:noFill/>
        <a:ln w="9525" cap="flat" cmpd="sng" algn="ctr">
          <a:solidFill>
            <a:schemeClr val="accent1">
              <a:shade val="90000"/>
              <a:hueOff val="-91901"/>
              <a:satOff val="-1653"/>
              <a:lumOff val="13423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C8332B-8071-405C-8B8B-C3FAAA035DF6}">
      <dsp:nvSpPr>
        <dsp:cNvPr id="0" name=""/>
        <dsp:cNvSpPr/>
      </dsp:nvSpPr>
      <dsp:spPr>
        <a:xfrm>
          <a:off x="1548780" y="4052673"/>
          <a:ext cx="1148953" cy="746819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26667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Electricity and Syngas from the process can be used to run the plant.</a:t>
          </a:r>
          <a:endParaRPr lang="en-US" sz="800" kern="1200" dirty="0"/>
        </a:p>
      </dsp:txBody>
      <dsp:txXfrm>
        <a:off x="1585237" y="4089130"/>
        <a:ext cx="1076039" cy="673905"/>
      </dsp:txXfrm>
    </dsp:sp>
    <dsp:sp modelId="{02EB9471-CE76-4AD8-874B-E7A5616EC19A}">
      <dsp:nvSpPr>
        <dsp:cNvPr id="0" name=""/>
        <dsp:cNvSpPr/>
      </dsp:nvSpPr>
      <dsp:spPr>
        <a:xfrm>
          <a:off x="916683" y="374517"/>
          <a:ext cx="4262632" cy="4262632"/>
        </a:xfrm>
        <a:custGeom>
          <a:avLst/>
          <a:gdLst/>
          <a:ahLst/>
          <a:cxnLst/>
          <a:rect l="0" t="0" r="0" b="0"/>
          <a:pathLst>
            <a:path>
              <a:moveTo>
                <a:pt x="546060" y="3555912"/>
              </a:moveTo>
              <a:arcTo wR="2131316" hR="2131316" stAng="8283326" swAng="835232"/>
            </a:path>
          </a:pathLst>
        </a:custGeom>
        <a:noFill/>
        <a:ln w="9525" cap="flat" cmpd="sng" algn="ctr">
          <a:solidFill>
            <a:schemeClr val="accent1">
              <a:shade val="90000"/>
              <a:hueOff val="-122535"/>
              <a:satOff val="-2205"/>
              <a:lumOff val="17897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0A16BD-6FD7-4CE5-81E1-D46C7A7D0E11}">
      <dsp:nvSpPr>
        <dsp:cNvPr id="0" name=""/>
        <dsp:cNvSpPr/>
      </dsp:nvSpPr>
      <dsp:spPr>
        <a:xfrm>
          <a:off x="395643" y="2606686"/>
          <a:ext cx="1148953" cy="746819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33333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Excess electricity can be sold back to the grid for use by the community.</a:t>
          </a:r>
          <a:endParaRPr lang="en-US" sz="800" kern="1200" dirty="0"/>
        </a:p>
      </dsp:txBody>
      <dsp:txXfrm>
        <a:off x="432100" y="2643143"/>
        <a:ext cx="1076039" cy="673905"/>
      </dsp:txXfrm>
    </dsp:sp>
    <dsp:sp modelId="{D592BE4C-E818-4F8C-A23A-40706AFE826C}">
      <dsp:nvSpPr>
        <dsp:cNvPr id="0" name=""/>
        <dsp:cNvSpPr/>
      </dsp:nvSpPr>
      <dsp:spPr>
        <a:xfrm>
          <a:off x="916683" y="374517"/>
          <a:ext cx="4262632" cy="4262632"/>
        </a:xfrm>
        <a:custGeom>
          <a:avLst/>
          <a:gdLst/>
          <a:ahLst/>
          <a:cxnLst/>
          <a:rect l="0" t="0" r="0" b="0"/>
          <a:pathLst>
            <a:path>
              <a:moveTo>
                <a:pt x="3104" y="2016314"/>
              </a:moveTo>
              <a:arcTo wR="2131316" hR="2131316" stAng="10985584" swAng="1064134"/>
            </a:path>
          </a:pathLst>
        </a:custGeom>
        <a:noFill/>
        <a:ln w="9525" cap="flat" cmpd="sng" algn="ctr">
          <a:solidFill>
            <a:schemeClr val="accent1">
              <a:shade val="90000"/>
              <a:hueOff val="-153168"/>
              <a:satOff val="-2756"/>
              <a:lumOff val="22371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B6E472-FB9D-4AB0-8739-C2991F2182B9}">
      <dsp:nvSpPr>
        <dsp:cNvPr id="0" name=""/>
        <dsp:cNvSpPr/>
      </dsp:nvSpPr>
      <dsp:spPr>
        <a:xfrm>
          <a:off x="807193" y="803569"/>
          <a:ext cx="1148953" cy="746819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Metal can be salvaged from the molten slag and recycled. </a:t>
          </a:r>
          <a:endParaRPr lang="en-US" sz="800" kern="1200" dirty="0"/>
        </a:p>
      </dsp:txBody>
      <dsp:txXfrm>
        <a:off x="843650" y="840026"/>
        <a:ext cx="1076039" cy="673905"/>
      </dsp:txXfrm>
    </dsp:sp>
    <dsp:sp modelId="{CAE90636-FCF5-432C-936F-6A2B21EB56E6}">
      <dsp:nvSpPr>
        <dsp:cNvPr id="0" name=""/>
        <dsp:cNvSpPr/>
      </dsp:nvSpPr>
      <dsp:spPr>
        <a:xfrm>
          <a:off x="916683" y="374517"/>
          <a:ext cx="4262632" cy="4262632"/>
        </a:xfrm>
        <a:custGeom>
          <a:avLst/>
          <a:gdLst/>
          <a:ahLst/>
          <a:cxnLst/>
          <a:rect l="0" t="0" r="0" b="0"/>
          <a:pathLst>
            <a:path>
              <a:moveTo>
                <a:pt x="978396" y="338752"/>
              </a:moveTo>
              <a:arcTo wR="2131316" hR="2131316" stAng="14235130" swAng="771842"/>
            </a:path>
          </a:pathLst>
        </a:custGeom>
        <a:noFill/>
        <a:ln w="9525" cap="flat" cmpd="sng" algn="ctr">
          <a:solidFill>
            <a:schemeClr val="accent1">
              <a:shade val="90000"/>
              <a:hueOff val="-183802"/>
              <a:satOff val="-3307"/>
              <a:lumOff val="26845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5AD8F4-A129-4DF6-B287-1D820C4F0115}">
      <dsp:nvSpPr>
        <dsp:cNvPr id="0" name=""/>
        <dsp:cNvSpPr/>
      </dsp:nvSpPr>
      <dsp:spPr>
        <a:xfrm>
          <a:off x="1700603" y="655300"/>
          <a:ext cx="1399393" cy="139939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>
                  <a:lumMod val="65000"/>
                  <a:lumOff val="35000"/>
                </a:schemeClr>
              </a:solidFill>
            </a:rPr>
            <a:t>Reduce</a:t>
          </a:r>
          <a:endParaRPr lang="en-US" sz="1800" kern="1200" dirty="0">
            <a:solidFill>
              <a:schemeClr val="bg1">
                <a:lumMod val="65000"/>
                <a:lumOff val="35000"/>
              </a:schemeClr>
            </a:solidFill>
          </a:endParaRPr>
        </a:p>
      </dsp:txBody>
      <dsp:txXfrm>
        <a:off x="1905539" y="860236"/>
        <a:ext cx="989521" cy="989521"/>
      </dsp:txXfrm>
    </dsp:sp>
    <dsp:sp modelId="{B944837B-CB23-461D-9B0C-6F8BB82807A0}">
      <dsp:nvSpPr>
        <dsp:cNvPr id="0" name=""/>
        <dsp:cNvSpPr/>
      </dsp:nvSpPr>
      <dsp:spPr>
        <a:xfrm rot="2160000">
          <a:off x="3055773" y="1730224"/>
          <a:ext cx="372022" cy="47229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3066431" y="1791883"/>
        <a:ext cx="260415" cy="283377"/>
      </dsp:txXfrm>
    </dsp:sp>
    <dsp:sp modelId="{D30C8817-8268-402D-800A-7E4037EC71CF}">
      <dsp:nvSpPr>
        <dsp:cNvPr id="0" name=""/>
        <dsp:cNvSpPr/>
      </dsp:nvSpPr>
      <dsp:spPr>
        <a:xfrm>
          <a:off x="3400609" y="1890427"/>
          <a:ext cx="1399393" cy="139939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>
                  <a:lumMod val="65000"/>
                  <a:lumOff val="35000"/>
                </a:schemeClr>
              </a:solidFill>
            </a:rPr>
            <a:t>Reuse</a:t>
          </a:r>
          <a:endParaRPr lang="en-US" sz="1800" kern="1200" dirty="0">
            <a:solidFill>
              <a:schemeClr val="bg1">
                <a:lumMod val="65000"/>
                <a:lumOff val="35000"/>
              </a:schemeClr>
            </a:solidFill>
          </a:endParaRPr>
        </a:p>
      </dsp:txBody>
      <dsp:txXfrm>
        <a:off x="3605545" y="2095363"/>
        <a:ext cx="989521" cy="989521"/>
      </dsp:txXfrm>
    </dsp:sp>
    <dsp:sp modelId="{10FE1C86-E0C9-4B9D-B213-548551067F42}">
      <dsp:nvSpPr>
        <dsp:cNvPr id="0" name=""/>
        <dsp:cNvSpPr/>
      </dsp:nvSpPr>
      <dsp:spPr>
        <a:xfrm rot="6480000">
          <a:off x="3592876" y="3343202"/>
          <a:ext cx="372022" cy="47229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10800000">
        <a:off x="3665924" y="3384589"/>
        <a:ext cx="260415" cy="283377"/>
      </dsp:txXfrm>
    </dsp:sp>
    <dsp:sp modelId="{8F7D2F08-6F75-4858-8D3B-DC58A38E7A61}">
      <dsp:nvSpPr>
        <dsp:cNvPr id="0" name=""/>
        <dsp:cNvSpPr/>
      </dsp:nvSpPr>
      <dsp:spPr>
        <a:xfrm>
          <a:off x="2751264" y="3888905"/>
          <a:ext cx="1399393" cy="139939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>
                  <a:lumMod val="65000"/>
                  <a:lumOff val="35000"/>
                </a:schemeClr>
              </a:solidFill>
            </a:rPr>
            <a:t>Recycle</a:t>
          </a:r>
          <a:endParaRPr lang="en-US" sz="1800" kern="1200" dirty="0">
            <a:solidFill>
              <a:schemeClr val="bg1">
                <a:lumMod val="65000"/>
                <a:lumOff val="35000"/>
              </a:schemeClr>
            </a:solidFill>
          </a:endParaRPr>
        </a:p>
      </dsp:txBody>
      <dsp:txXfrm>
        <a:off x="2956200" y="4093841"/>
        <a:ext cx="989521" cy="989521"/>
      </dsp:txXfrm>
    </dsp:sp>
    <dsp:sp modelId="{BAC9ABBB-EEC4-418F-9464-10242779FCBB}">
      <dsp:nvSpPr>
        <dsp:cNvPr id="0" name=""/>
        <dsp:cNvSpPr/>
      </dsp:nvSpPr>
      <dsp:spPr>
        <a:xfrm rot="10800000">
          <a:off x="2224817" y="4352454"/>
          <a:ext cx="372022" cy="47229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10800000">
        <a:off x="2336424" y="4446913"/>
        <a:ext cx="260415" cy="283377"/>
      </dsp:txXfrm>
    </dsp:sp>
    <dsp:sp modelId="{BD9D4C63-7206-4270-98AD-AFF90E26AE76}">
      <dsp:nvSpPr>
        <dsp:cNvPr id="0" name=""/>
        <dsp:cNvSpPr/>
      </dsp:nvSpPr>
      <dsp:spPr>
        <a:xfrm>
          <a:off x="649941" y="3888905"/>
          <a:ext cx="1399393" cy="139939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>
                  <a:lumMod val="65000"/>
                  <a:lumOff val="35000"/>
                </a:schemeClr>
              </a:solidFill>
            </a:rPr>
            <a:t>Gasify</a:t>
          </a:r>
          <a:endParaRPr lang="en-US" sz="1800" kern="1200" dirty="0">
            <a:solidFill>
              <a:schemeClr val="bg1">
                <a:lumMod val="65000"/>
                <a:lumOff val="35000"/>
              </a:schemeClr>
            </a:solidFill>
          </a:endParaRPr>
        </a:p>
      </dsp:txBody>
      <dsp:txXfrm>
        <a:off x="854877" y="4093841"/>
        <a:ext cx="989521" cy="989521"/>
      </dsp:txXfrm>
    </dsp:sp>
    <dsp:sp modelId="{DBBD0AC3-2A09-4A00-8174-7BD50EA134A5}">
      <dsp:nvSpPr>
        <dsp:cNvPr id="0" name=""/>
        <dsp:cNvSpPr/>
      </dsp:nvSpPr>
      <dsp:spPr>
        <a:xfrm rot="15120000">
          <a:off x="842208" y="3363229"/>
          <a:ext cx="372022" cy="47229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10800000">
        <a:off x="915256" y="3510760"/>
        <a:ext cx="260415" cy="283377"/>
      </dsp:txXfrm>
    </dsp:sp>
    <dsp:sp modelId="{E256098E-9B2D-4010-83CD-259AF9BE7E74}">
      <dsp:nvSpPr>
        <dsp:cNvPr id="0" name=""/>
        <dsp:cNvSpPr/>
      </dsp:nvSpPr>
      <dsp:spPr>
        <a:xfrm>
          <a:off x="596" y="1890427"/>
          <a:ext cx="1399393" cy="139939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>
                  <a:lumMod val="65000"/>
                  <a:lumOff val="35000"/>
                </a:schemeClr>
              </a:solidFill>
            </a:rPr>
            <a:t>Reclaim</a:t>
          </a:r>
          <a:endParaRPr lang="en-US" sz="1800" kern="1200" dirty="0">
            <a:solidFill>
              <a:schemeClr val="bg1">
                <a:lumMod val="65000"/>
                <a:lumOff val="35000"/>
              </a:schemeClr>
            </a:solidFill>
          </a:endParaRPr>
        </a:p>
      </dsp:txBody>
      <dsp:txXfrm>
        <a:off x="205532" y="2095363"/>
        <a:ext cx="989521" cy="989521"/>
      </dsp:txXfrm>
    </dsp:sp>
    <dsp:sp modelId="{1046B94B-E0BE-4B38-AAE7-F536DDF1774C}">
      <dsp:nvSpPr>
        <dsp:cNvPr id="0" name=""/>
        <dsp:cNvSpPr/>
      </dsp:nvSpPr>
      <dsp:spPr>
        <a:xfrm rot="19440000">
          <a:off x="1355767" y="1742602"/>
          <a:ext cx="372022" cy="47229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1366425" y="1869861"/>
        <a:ext cx="260415" cy="2833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7ACB97-5B86-46C6-94AD-DB68BDE7AD04}" type="datetimeFigureOut">
              <a:rPr lang="en-US" smtClean="0"/>
              <a:t>12/4/2010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3FF1E6-110F-4497-83E0-88CA28F6A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96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3FF1E6-110F-4497-83E0-88CA28F6AE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2528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3FF1E6-110F-4497-83E0-88CA28F6AE0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232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DFA3-DAD2-40F0-975F-0FA35405BC5B}" type="datetimeFigureOut">
              <a:rPr lang="en-US" smtClean="0"/>
              <a:pPr/>
              <a:t>12/4/2010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B000D-7029-442A-8F5F-CCF2973545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DFA3-DAD2-40F0-975F-0FA35405BC5B}" type="datetimeFigureOut">
              <a:rPr lang="en-US" smtClean="0"/>
              <a:pPr/>
              <a:t>12/4/2010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B000D-7029-442A-8F5F-CCF2973545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DFA3-DAD2-40F0-975F-0FA35405BC5B}" type="datetimeFigureOut">
              <a:rPr lang="en-US" smtClean="0"/>
              <a:pPr/>
              <a:t>12/4/2010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B000D-7029-442A-8F5F-CCF2973545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DFA3-DAD2-40F0-975F-0FA35405BC5B}" type="datetimeFigureOut">
              <a:rPr lang="en-US" smtClean="0"/>
              <a:pPr/>
              <a:t>12/4/2010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B000D-7029-442A-8F5F-CCF2973545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DFA3-DAD2-40F0-975F-0FA35405BC5B}" type="datetimeFigureOut">
              <a:rPr lang="en-US" smtClean="0"/>
              <a:pPr/>
              <a:t>12/4/2010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5DB000D-7029-442A-8F5F-CCF2973545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DFA3-DAD2-40F0-975F-0FA35405BC5B}" type="datetimeFigureOut">
              <a:rPr lang="en-US" smtClean="0"/>
              <a:pPr/>
              <a:t>12/4/2010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B000D-7029-442A-8F5F-CCF2973545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DFA3-DAD2-40F0-975F-0FA35405BC5B}" type="datetimeFigureOut">
              <a:rPr lang="en-US" smtClean="0"/>
              <a:pPr/>
              <a:t>12/4/2010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B000D-7029-442A-8F5F-CCF2973545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DFA3-DAD2-40F0-975F-0FA35405BC5B}" type="datetimeFigureOut">
              <a:rPr lang="en-US" smtClean="0"/>
              <a:pPr/>
              <a:t>12/4/2010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B000D-7029-442A-8F5F-CCF2973545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DFA3-DAD2-40F0-975F-0FA35405BC5B}" type="datetimeFigureOut">
              <a:rPr lang="en-US" smtClean="0"/>
              <a:pPr/>
              <a:t>12/4/2010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B000D-7029-442A-8F5F-CCF2973545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DFA3-DAD2-40F0-975F-0FA35405BC5B}" type="datetimeFigureOut">
              <a:rPr lang="en-US" smtClean="0"/>
              <a:pPr/>
              <a:t>12/4/2010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B000D-7029-442A-8F5F-CCF2973545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DFA3-DAD2-40F0-975F-0FA35405BC5B}" type="datetimeFigureOut">
              <a:rPr lang="en-US" smtClean="0"/>
              <a:pPr/>
              <a:t>12/4/2010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B000D-7029-442A-8F5F-CCF2973545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10CDFA3-DAD2-40F0-975F-0FA35405BC5B}" type="datetimeFigureOut">
              <a:rPr lang="en-US" smtClean="0"/>
              <a:pPr/>
              <a:t>12/4/2010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5DB000D-7029-442A-8F5F-CCF2973545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audio" Target="../media/audio1.wav"/><Relationship Id="rId7" Type="http://schemas.openxmlformats.org/officeDocument/2006/relationships/diagramColors" Target="../diagrams/colors3.xml"/><Relationship Id="rId2" Type="http://schemas.openxmlformats.org/officeDocument/2006/relationships/slideLayout" Target="../slideLayouts/slideLayout6.xml"/><Relationship Id="rId1" Type="http://schemas.openxmlformats.org/officeDocument/2006/relationships/audio" Target="../media/audio2.wav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Relationship Id="rId9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science.howstuffworks.com/plasma-converter.htm" TargetMode="External"/><Relationship Id="rId2" Type="http://schemas.openxmlformats.org/officeDocument/2006/relationships/hyperlink" Target="http://www.popsci.com/popsci/science/873aae7bf86c0110vgnvcm1000004eecbccdrcrd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gasification.org/what_is_gasification/overview.aspx" TargetMode="External"/><Relationship Id="rId4" Type="http://schemas.openxmlformats.org/officeDocument/2006/relationships/hyperlink" Target="http://www.safewasteandpower.com/process_plasma-gasification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audio" Target="../media/audio1.wav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Ray of Hope?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5715000"/>
            <a:ext cx="8229600" cy="59436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Plasma Gasification and the Future of Waste</a:t>
            </a:r>
          </a:p>
        </p:txBody>
      </p:sp>
      <p:pic>
        <p:nvPicPr>
          <p:cNvPr id="1026" name="Picture 2" descr="E:\Documents\Pictures\plasma-converter-1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524000"/>
            <a:ext cx="7224713" cy="4100025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9001">
    <p:fad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/>
        </p:nvGraphicFramePr>
        <p:xfrm>
          <a:off x="228600" y="457200"/>
          <a:ext cx="48006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486400" y="1524000"/>
            <a:ext cx="2971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solution to the waste dilemma needs to be a strong recycling program and continued research in the field of plasma gasification. When this technology becomes more economical and reliable enough to handle the necessary volume; then, along with a strong recycling program, we can begin to turn trash into power and begin to reclaim existing landfills.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Solution</a:t>
            </a:r>
            <a:endParaRPr lang="en-US" dirty="0"/>
          </a:p>
        </p:txBody>
      </p:sp>
      <p:pic>
        <p:nvPicPr>
          <p:cNvPr id="5" name="~PP3640.WAV">
            <a:hlinkClick r:id="" action="ppaction://media"/>
          </p:cNvPr>
          <p:cNvPicPr>
            <a:picLocks noRot="1" noChangeAspect="1"/>
          </p:cNvPicPr>
          <p:nvPr>
            <a:wavAudioFile r:embed="rId1" name="~PP3640.WAV"/>
          </p:nvPr>
        </p:nvPicPr>
        <p:blipFill>
          <a:blip r:embed="rId9" cstate="print"/>
          <a:stretch>
            <a:fillRect/>
          </a:stretch>
        </p:blipFill>
        <p:spPr>
          <a:xfrm>
            <a:off x="8702675" y="641667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 advTm="29034">
    <p:wedge/>
    <p:sndAc>
      <p:stSnd>
        <p:snd r:embed="rId3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Information</a:t>
            </a:r>
            <a:endParaRPr lang="en-US" dirty="0"/>
          </a:p>
        </p:txBody>
      </p:sp>
      <p:pic>
        <p:nvPicPr>
          <p:cNvPr id="4" name="Content Placeholder 3" descr="Plasma Gasification Research Paper [Compatibility Mode] - Microsoft Word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139" y="1914299"/>
            <a:ext cx="7863722" cy="4708525"/>
          </a:xfrm>
        </p:spPr>
      </p:pic>
      <p:sp>
        <p:nvSpPr>
          <p:cNvPr id="5" name="TextBox 4"/>
          <p:cNvSpPr txBox="1"/>
          <p:nvPr/>
        </p:nvSpPr>
        <p:spPr>
          <a:xfrm>
            <a:off x="1447800" y="1295400"/>
            <a:ext cx="624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Research Paper by</a:t>
            </a:r>
          </a:p>
          <a:p>
            <a:pPr algn="ctr"/>
            <a:r>
              <a:rPr lang="en-US" b="1" dirty="0" smtClean="0"/>
              <a:t>Chris Norton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39112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en-US" dirty="0" smtClean="0"/>
              <a:t>“The Prophet of Garbage” Popular Science. Michael Behar. March 1, 2006. Web November 16, 2009 </a:t>
            </a:r>
            <a:r>
              <a:rPr lang="en-US" u="sng" dirty="0" smtClean="0">
                <a:hlinkClick r:id="rId2"/>
              </a:rPr>
              <a:t>www.popsci.com/popsci/science/873aae7bf86c0110vgnvcm1000004eecbccdrcrd.html</a:t>
            </a:r>
            <a:endParaRPr lang="en-US" dirty="0" smtClean="0"/>
          </a:p>
          <a:p>
            <a:pPr lvl="0"/>
            <a:endParaRPr lang="en-US" dirty="0" smtClean="0"/>
          </a:p>
          <a:p>
            <a:pPr lvl="1"/>
            <a:r>
              <a:rPr lang="en-US" dirty="0" smtClean="0"/>
              <a:t>This is a good resource for explanation about the different plasma converters and how they work. This main focus of this article is </a:t>
            </a:r>
            <a:r>
              <a:rPr lang="en-US" dirty="0" err="1" smtClean="0"/>
              <a:t>StarTech</a:t>
            </a:r>
            <a:r>
              <a:rPr lang="en-US" dirty="0" smtClean="0"/>
              <a:t> Industries. The author provides good numbers for average tonnage processed and cost of facilities to handle that tonnage.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“How Plasma Converters Work” HowStuffWorks.com. Jonathan Strickland. </a:t>
            </a:r>
            <a:r>
              <a:rPr lang="en-US" dirty="0" err="1" smtClean="0"/>
              <a:t>nd</a:t>
            </a:r>
            <a:r>
              <a:rPr lang="en-US" dirty="0" smtClean="0"/>
              <a:t>. Web November 6, 2009. </a:t>
            </a:r>
            <a:r>
              <a:rPr lang="en-US" u="sng" dirty="0" smtClean="0">
                <a:hlinkClick r:id="rId3"/>
              </a:rPr>
              <a:t>http://science.howstuffworks.com/plasma-converter.htm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Good step by step introductory article about each phase of the gasification process. This article also has good pictures and other charts to make the information more understandable.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“The Plasma Gasification Process” safewasteandpower.com. Unknown Author. 2003. Web November 6, 2009. </a:t>
            </a:r>
            <a:r>
              <a:rPr lang="en-US" u="sng" dirty="0" smtClean="0">
                <a:hlinkClick r:id="rId4"/>
              </a:rPr>
              <a:t>www.safewasteandpower.com/process_plasma-gasification.html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Good site about the plusses of the gasification process. This web site tells a lot about current gasification plants and the challenges that they have faced.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“What is Gasification?” gasification.org. Author Unknown. 2009. Web November 6, 2009. </a:t>
            </a:r>
            <a:r>
              <a:rPr lang="en-US" u="sng" dirty="0" smtClean="0">
                <a:hlinkClick r:id="rId5"/>
              </a:rPr>
              <a:t>http://www.gasification.org/what_is_gasification/overview.aspx</a:t>
            </a:r>
            <a:endParaRPr lang="en-US" dirty="0" smtClean="0"/>
          </a:p>
          <a:p>
            <a:pPr lvl="0"/>
            <a:endParaRPr lang="en-US" dirty="0" smtClean="0"/>
          </a:p>
          <a:p>
            <a:pPr lvl="1"/>
            <a:r>
              <a:rPr lang="en-US" dirty="0" smtClean="0"/>
              <a:t>Good site about the history of gasification. The gasification process has been used in metal work for over 50 years. It wasn’t until around 10-15 years ago that this process has been tried out on garbage. </a:t>
            </a:r>
            <a:r>
              <a:rPr lang="en-US" dirty="0" err="1" smtClean="0"/>
              <a:t>Thisweb</a:t>
            </a:r>
            <a:r>
              <a:rPr lang="en-US" dirty="0" smtClean="0"/>
              <a:t> site is a great advocate for </a:t>
            </a:r>
            <a:r>
              <a:rPr lang="en-US" smtClean="0"/>
              <a:t>this process.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 advTm="6766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3352800" cy="533400"/>
          </a:xfrm>
        </p:spPr>
        <p:txBody>
          <a:bodyPr>
            <a:normAutofit/>
          </a:bodyPr>
          <a:lstStyle/>
          <a:p>
            <a:r>
              <a:rPr lang="en-US" dirty="0" smtClean="0"/>
              <a:t>Waste Not, Want Not.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>
          <a:xfrm>
            <a:off x="457200" y="1143000"/>
            <a:ext cx="3008313" cy="498316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9" name="Content Placeholder 8" descr="DSC00033_223px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3505200" y="3657600"/>
            <a:ext cx="4429499" cy="268933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533400" y="1066800"/>
            <a:ext cx="28194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4,000 tons of trash is taken to the two landfills in Salt Lake County every day.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Over the past 30 years, the National average of waste per person has increased from 3.6 pound s a day to 4.5 pounds per day.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Landfill space is disappearing  at an alarming rate. Within 50 years the Salt Lake County landfill will be full and there is no plans for a new one.</a:t>
            </a:r>
          </a:p>
        </p:txBody>
      </p:sp>
      <p:pic>
        <p:nvPicPr>
          <p:cNvPr id="11" name="Picture 10" descr="garbage_truck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00600" y="609600"/>
            <a:ext cx="4064000" cy="2921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 advTm="33474">
    <p:wipe dir="d"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Where does all this waste go?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SzPct val="75000"/>
            </a:pPr>
            <a:r>
              <a:rPr lang="en-US" sz="1800" dirty="0" smtClean="0"/>
              <a:t>Recycling centers – Materials collected from curbside recycling </a:t>
            </a:r>
            <a:r>
              <a:rPr lang="en-US" sz="1800" dirty="0" smtClean="0"/>
              <a:t>programs </a:t>
            </a:r>
            <a:r>
              <a:rPr lang="en-US" sz="1800" dirty="0" smtClean="0"/>
              <a:t>throughout Salt Lake County go here.</a:t>
            </a:r>
          </a:p>
          <a:p>
            <a:pPr>
              <a:buSzPct val="75000"/>
            </a:pPr>
            <a:endParaRPr lang="en-US" sz="1800" dirty="0" smtClean="0"/>
          </a:p>
          <a:p>
            <a:pPr>
              <a:buSzPct val="75000"/>
            </a:pPr>
            <a:r>
              <a:rPr lang="en-US" sz="1800" dirty="0" smtClean="0"/>
              <a:t> Material Recovery Facility (MRF) – This is a facility where trash is dumped and it is later separated by hand to recover recyclable materials. Most of the commercial trash in SL County is taken to one of these.</a:t>
            </a:r>
          </a:p>
          <a:p>
            <a:pPr>
              <a:buSzPct val="75000"/>
            </a:pPr>
            <a:endParaRPr lang="en-US" sz="1800" dirty="0" smtClean="0"/>
          </a:p>
          <a:p>
            <a:pPr>
              <a:buSzPct val="75000"/>
            </a:pPr>
            <a:r>
              <a:rPr lang="en-US" sz="1800" dirty="0" smtClean="0"/>
              <a:t>Landfills –Trash is taken here to die.  Most of the  curbside waste from the cities in SL County is taken to a landfill. </a:t>
            </a:r>
          </a:p>
          <a:p>
            <a:pPr>
              <a:buSzPct val="75000"/>
            </a:pPr>
            <a:endParaRPr lang="en-US" sz="1800" dirty="0" smtClean="0"/>
          </a:p>
          <a:p>
            <a:pPr>
              <a:buSzPct val="75000"/>
            </a:pPr>
            <a:r>
              <a:rPr lang="en-US" sz="1800" dirty="0" smtClean="0"/>
              <a:t> Incinerators – Can burn trash to create heat and power. There are currently no incinerators in SL County.</a:t>
            </a:r>
          </a:p>
          <a:p>
            <a:pPr>
              <a:buSzPct val="75000"/>
            </a:pPr>
            <a:endParaRPr lang="en-US" sz="1400" dirty="0" smtClean="0"/>
          </a:p>
          <a:p>
            <a:pPr>
              <a:buSzPct val="75000"/>
            </a:pPr>
            <a:endParaRPr lang="en-US" sz="1800" dirty="0" smtClean="0"/>
          </a:p>
        </p:txBody>
      </p:sp>
    </p:spTree>
  </p:cSld>
  <p:clrMapOvr>
    <a:masterClrMapping/>
  </p:clrMapOvr>
  <p:transition spd="slow" advTm="59145">
    <p:dissolv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the Future Hold?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9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 spd="slow" advTm="33098">
    <p:wheel spokes="1"/>
    <p:sndAc>
      <p:stSnd>
        <p:snd r:embed="rId3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Cares If We Recycle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5318666"/>
              </p:ext>
            </p:extLst>
          </p:nvPr>
        </p:nvGraphicFramePr>
        <p:xfrm>
          <a:off x="381000" y="1676400"/>
          <a:ext cx="4597401" cy="152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0443"/>
                <a:gridCol w="1125505"/>
                <a:gridCol w="1135043"/>
                <a:gridCol w="1726410"/>
              </a:tblGrid>
              <a:tr h="19050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Waste per Person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(steady increase assumed)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Year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Pounds per Day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Pounds Per Year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Recycling 70% of Waste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1980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3.6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2010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1643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493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2040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5.625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2053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2070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7.03125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2566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770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2100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8.7890625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3208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962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4468350"/>
              </p:ext>
            </p:extLst>
          </p:nvPr>
        </p:nvGraphicFramePr>
        <p:xfrm>
          <a:off x="381000" y="3276600"/>
          <a:ext cx="4648200" cy="3205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105400" y="1676400"/>
            <a:ext cx="32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recycling was used to its fullest extent, we could cut the average yearly waste stream by 70%.</a:t>
            </a:r>
          </a:p>
        </p:txBody>
      </p:sp>
    </p:spTree>
    <p:extLst>
      <p:ext uri="{BB962C8B-B14F-4D97-AF65-F5344CB8AC3E}">
        <p14:creationId xmlns:p14="http://schemas.microsoft.com/office/powerpoint/2010/main" val="30237050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  <p:sndAc>
          <p:stSnd>
            <p:snd r:embed="rId2" name="click.wav"/>
          </p:stSnd>
        </p:sndAc>
      </p:transition>
    </mc:Choice>
    <mc:Fallback>
      <p:transition spd="slow">
        <p:split orient="vert"/>
        <p:sndAc>
          <p:stSnd>
            <p:snd r:embed="rId2" name="click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Plasma Gasification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2133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	In plasma gasification, preprocessed waste is fed into the gasification chamber from a hopper. Once inside the gasification chamber, the waste is hit with an electrical arc that can be as hot as 30,000 °F. At this extremely high heat, materials are reduced to their basic elements of hydrogen, carbon, and oxygen. 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381000" y="3124200"/>
            <a:ext cx="38862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>
              <a:buFont typeface="Arial" pitchFamily="34" charset="0"/>
              <a:buChar char="•"/>
            </a:pPr>
            <a:r>
              <a:rPr lang="en-US" sz="1400" dirty="0"/>
              <a:t> </a:t>
            </a:r>
            <a:r>
              <a:rPr lang="en-US" sz="1400" dirty="0" smtClean="0"/>
              <a:t>The gases that are formed from this process are collected and processed by a series of afterburners and filters to produce saleable products. Including electricity, diesel fuel, ethanol, and pipeline quality natural gas.</a:t>
            </a:r>
          </a:p>
          <a:p>
            <a:pPr>
              <a:buFont typeface="Arial" pitchFamily="34" charset="0"/>
              <a:buChar char="•"/>
            </a:pPr>
            <a:endParaRPr lang="en-US" sz="1400" dirty="0" smtClean="0"/>
          </a:p>
          <a:p>
            <a:pPr lvl="2">
              <a:buFont typeface="Arial" pitchFamily="34" charset="0"/>
              <a:buChar char="•"/>
            </a:pPr>
            <a:r>
              <a:rPr lang="en-US" sz="1400" dirty="0" smtClean="0"/>
              <a:t> The solids that are left are turned into a molten slag that can also be used to create saleable products.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2054" name="Picture 6" descr="E:\Documents\Pictures\plasma-converter-2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3200400"/>
            <a:ext cx="3810000" cy="28575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 advTm="74931">
    <p:zoom dir="in"/>
    <p:sndAc>
      <p:stSnd>
        <p:snd r:embed="rId3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Gasification Cycle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1676400"/>
          <a:ext cx="6096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advTm="57103">
    <p:newsflash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By-Products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819400"/>
            <a:ext cx="4040188" cy="750887"/>
          </a:xfrm>
        </p:spPr>
        <p:txBody>
          <a:bodyPr/>
          <a:lstStyle/>
          <a:p>
            <a:pPr algn="ctr"/>
            <a:r>
              <a:rPr lang="en-US" dirty="0" smtClean="0"/>
              <a:t>Gases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581400"/>
            <a:ext cx="4040188" cy="25447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 Synthesis Gas – Syngas after being burned and processed can be used to create electricity, natural gas, diesel, ethanol, or Hydrogen for vehicles.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2743200"/>
            <a:ext cx="4041775" cy="750887"/>
          </a:xfrm>
        </p:spPr>
        <p:txBody>
          <a:bodyPr/>
          <a:lstStyle/>
          <a:p>
            <a:pPr algn="ctr"/>
            <a:r>
              <a:rPr lang="en-US" dirty="0" smtClean="0"/>
              <a:t>Molten Slag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657600"/>
            <a:ext cx="4041775" cy="24685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Metal tailings can be separated from the remainder of the slag during cooling. </a:t>
            </a:r>
          </a:p>
          <a:p>
            <a:pPr>
              <a:buNone/>
            </a:pPr>
            <a:r>
              <a:rPr lang="en-US" dirty="0" smtClean="0"/>
              <a:t>The remainder is an obsidian-like substance that can be re-melted to form building tiles, or ground up to be used as road material.</a:t>
            </a:r>
            <a:endParaRPr lang="en-US" dirty="0"/>
          </a:p>
        </p:txBody>
      </p:sp>
      <p:pic>
        <p:nvPicPr>
          <p:cNvPr id="7" name="Picture 4" descr="E:\Documents\Pictures\plasma-converter-1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295400"/>
            <a:ext cx="2743200" cy="155676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5" descr="E:\Documents\Pictures\plasma-converter-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1800" y="1447800"/>
            <a:ext cx="1905000" cy="12287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4" name="Picture 2" descr="E:\Documents\Pictures\plasma-converter-2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76800" y="1447800"/>
            <a:ext cx="1905000" cy="1295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 advTm="45705">
    <p:newsflash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Pros and Cons to Gasification Plants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Pros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half" idx="3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cons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"/>
            </a:pPr>
            <a:r>
              <a:rPr lang="en-US" dirty="0" smtClean="0"/>
              <a:t> Can handle all kinds of waste, including medical waste and concrete</a:t>
            </a:r>
          </a:p>
          <a:p>
            <a:pPr>
              <a:buFont typeface="Wingdings" pitchFamily="2" charset="2"/>
              <a:buChar char=""/>
            </a:pPr>
            <a:endParaRPr lang="en-US" dirty="0" smtClean="0"/>
          </a:p>
          <a:p>
            <a:pPr>
              <a:buFont typeface="Wingdings" pitchFamily="2" charset="2"/>
              <a:buChar char=""/>
            </a:pPr>
            <a:r>
              <a:rPr lang="en-US" dirty="0" smtClean="0"/>
              <a:t> Self sustaining, can produce all the power and fuel needed to run itself</a:t>
            </a:r>
          </a:p>
          <a:p>
            <a:pPr>
              <a:buSzPct val="80000"/>
              <a:buFont typeface="Wingdings" pitchFamily="2" charset="2"/>
              <a:buChar char=""/>
            </a:pPr>
            <a:endParaRPr lang="en-US" dirty="0" smtClean="0"/>
          </a:p>
          <a:p>
            <a:pPr>
              <a:buFont typeface="Wingdings" pitchFamily="2" charset="2"/>
              <a:buChar char=""/>
            </a:pPr>
            <a:r>
              <a:rPr lang="en-US" dirty="0" smtClean="0"/>
              <a:t>Excess products can be sold for profit</a:t>
            </a:r>
          </a:p>
          <a:p>
            <a:pPr>
              <a:buFont typeface="Wingdings" pitchFamily="2" charset="2"/>
              <a:buChar char=""/>
            </a:pPr>
            <a:endParaRPr lang="en-US" dirty="0" smtClean="0"/>
          </a:p>
          <a:p>
            <a:pPr>
              <a:buFont typeface="Wingdings" pitchFamily="2" charset="2"/>
              <a:buChar char=""/>
            </a:pPr>
            <a:r>
              <a:rPr lang="en-US" dirty="0" smtClean="0"/>
              <a:t>Can be used to reclaim decades of trash that has been dumped at landfills, thus freeing up valuable space and beautifying the community</a:t>
            </a:r>
          </a:p>
          <a:p>
            <a:pPr>
              <a:buFont typeface="Wingdings" pitchFamily="2" charset="2"/>
              <a:buChar char=""/>
            </a:pPr>
            <a:endParaRPr lang="en-US" dirty="0" smtClean="0"/>
          </a:p>
          <a:p>
            <a:pPr>
              <a:buFont typeface="Wingdings" pitchFamily="2" charset="2"/>
              <a:buChar char=""/>
            </a:pPr>
            <a:r>
              <a:rPr lang="en-US" dirty="0" smtClean="0"/>
              <a:t>The only drain from community power resources is the initial fire up of the plant (this is about the equivalent of a police stun gun)</a:t>
            </a:r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55000" lnSpcReduction="20000"/>
          </a:bodyPr>
          <a:lstStyle/>
          <a:p>
            <a:pPr>
              <a:buFont typeface="Wingdings 2" pitchFamily="18" charset="2"/>
              <a:buChar char=""/>
            </a:pPr>
            <a:r>
              <a:rPr lang="en-US" dirty="0" smtClean="0"/>
              <a:t>Emissions levels are still high; more research is needed to bring them down</a:t>
            </a:r>
          </a:p>
          <a:p>
            <a:pPr>
              <a:buFont typeface="Wingdings 2" pitchFamily="18" charset="2"/>
              <a:buChar char=""/>
            </a:pPr>
            <a:endParaRPr lang="en-US" dirty="0" smtClean="0"/>
          </a:p>
          <a:p>
            <a:pPr>
              <a:buFont typeface="Wingdings 2" pitchFamily="18" charset="2"/>
              <a:buChar char=""/>
            </a:pPr>
            <a:r>
              <a:rPr lang="en-US" dirty="0" smtClean="0"/>
              <a:t> With a plant that can handle and recycle anything, many worry that reducing and reusing will be neglected </a:t>
            </a:r>
          </a:p>
          <a:p>
            <a:pPr>
              <a:buFont typeface="Wingdings 2" pitchFamily="18" charset="2"/>
              <a:buChar char=""/>
            </a:pPr>
            <a:endParaRPr lang="en-US" dirty="0" smtClean="0"/>
          </a:p>
          <a:p>
            <a:pPr>
              <a:buFont typeface="Wingdings 2" pitchFamily="18" charset="2"/>
              <a:buChar char=""/>
            </a:pPr>
            <a:r>
              <a:rPr lang="en-US" dirty="0" smtClean="0"/>
              <a:t> Cost: a plant that is big enough to handle the waste generated in SL County would cost $450 million dollars. With tipping fees and the sale of recyclable by-products a profit would not be seen for a decade.</a:t>
            </a:r>
          </a:p>
          <a:p>
            <a:pPr>
              <a:buFont typeface="Wingdings 2" pitchFamily="18" charset="2"/>
              <a:buChar char=""/>
            </a:pPr>
            <a:endParaRPr lang="en-US" dirty="0" smtClean="0"/>
          </a:p>
          <a:p>
            <a:pPr>
              <a:buFont typeface="Wingdings 2" pitchFamily="18" charset="2"/>
              <a:buChar char=""/>
            </a:pPr>
            <a:r>
              <a:rPr lang="en-US" dirty="0" smtClean="0"/>
              <a:t>Repairs to gasification facilities are costly and time consuming. </a:t>
            </a:r>
          </a:p>
          <a:p>
            <a:pPr>
              <a:buFont typeface="Wingdings 2" pitchFamily="18" charset="2"/>
              <a:buChar char=""/>
            </a:pPr>
            <a:endParaRPr lang="en-US" dirty="0" smtClean="0"/>
          </a:p>
          <a:p>
            <a:pPr>
              <a:buFont typeface="Wingdings 2" pitchFamily="18" charset="2"/>
              <a:buChar char=""/>
            </a:pPr>
            <a:r>
              <a:rPr lang="en-US" dirty="0" smtClean="0"/>
              <a:t> Tipping fees and land are still relatively cheap. Making it so that the environmental reasons don’t out weigh the economical reasons.</a:t>
            </a:r>
          </a:p>
          <a:p>
            <a:pPr>
              <a:buFont typeface="Wingdings 2" pitchFamily="18" charset="2"/>
              <a:buChar char=""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 advTm="88615">
    <p:strips dir="rd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461</TotalTime>
  <Words>1089</Words>
  <Application>Microsoft Office PowerPoint</Application>
  <PresentationFormat>On-screen Show (4:3)</PresentationFormat>
  <Paragraphs>126</Paragraphs>
  <Slides>12</Slides>
  <Notes>2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Apex</vt:lpstr>
      <vt:lpstr>A Ray of Hope?</vt:lpstr>
      <vt:lpstr>Waste Not, Want Not.</vt:lpstr>
      <vt:lpstr>Where does all this waste go?</vt:lpstr>
      <vt:lpstr>What Does the Future Hold?</vt:lpstr>
      <vt:lpstr>Who Cares If We Recycle</vt:lpstr>
      <vt:lpstr>Plasma Gasification</vt:lpstr>
      <vt:lpstr>Gasification Cycle</vt:lpstr>
      <vt:lpstr>By-Products</vt:lpstr>
      <vt:lpstr>Pros and Cons to Gasification Plants</vt:lpstr>
      <vt:lpstr>The Solution</vt:lpstr>
      <vt:lpstr>Additional Information</vt:lpstr>
      <vt:lpstr>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Ray of Hope?</dc:title>
  <dc:creator>Chris Norton</dc:creator>
  <cp:lastModifiedBy>Chris Norton</cp:lastModifiedBy>
  <cp:revision>44</cp:revision>
  <dcterms:created xsi:type="dcterms:W3CDTF">2009-12-05T14:08:59Z</dcterms:created>
  <dcterms:modified xsi:type="dcterms:W3CDTF">2010-12-04T17:07:21Z</dcterms:modified>
</cp:coreProperties>
</file>